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423" r:id="rId3"/>
    <p:sldId id="424" r:id="rId4"/>
    <p:sldId id="425" r:id="rId5"/>
    <p:sldId id="426" r:id="rId6"/>
    <p:sldId id="427" r:id="rId7"/>
    <p:sldId id="428" r:id="rId8"/>
    <p:sldId id="429" r:id="rId9"/>
    <p:sldId id="430" r:id="rId10"/>
    <p:sldId id="431" r:id="rId11"/>
    <p:sldId id="432" r:id="rId12"/>
    <p:sldId id="433" r:id="rId13"/>
    <p:sldId id="435" r:id="rId14"/>
    <p:sldId id="436" r:id="rId15"/>
    <p:sldId id="437" r:id="rId16"/>
    <p:sldId id="438" r:id="rId17"/>
    <p:sldId id="439" r:id="rId18"/>
    <p:sldId id="440" r:id="rId19"/>
    <p:sldId id="444" r:id="rId20"/>
    <p:sldId id="441" r:id="rId21"/>
    <p:sldId id="442" r:id="rId22"/>
    <p:sldId id="443" r:id="rId23"/>
    <p:sldId id="445" r:id="rId24"/>
    <p:sldId id="446" r:id="rId25"/>
    <p:sldId id="447" r:id="rId26"/>
    <p:sldId id="448" r:id="rId27"/>
    <p:sldId id="449" r:id="rId28"/>
    <p:sldId id="422" r:id="rId29"/>
    <p:sldId id="29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55"/>
    <p:restoredTop sz="94694"/>
  </p:normalViewPr>
  <p:slideViewPr>
    <p:cSldViewPr snapToGrid="0" snapToObjects="1">
      <p:cViewPr varScale="1">
        <p:scale>
          <a:sx n="92" d="100"/>
          <a:sy n="92" d="100"/>
        </p:scale>
        <p:origin x="176" y="80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11/6/24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11/6/24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818D25-F9F0-6E43-9906-4FDAFD99D1F5}" type="slidenum">
              <a:rPr lang="en-US" smtClean="0"/>
              <a:t>4</a:t>
            </a:fld>
            <a:endParaRPr lang="en-US"/>
          </a:p>
        </p:txBody>
      </p:sp>
    </p:spTree>
    <p:extLst>
      <p:ext uri="{BB962C8B-B14F-4D97-AF65-F5344CB8AC3E}">
        <p14:creationId xmlns:p14="http://schemas.microsoft.com/office/powerpoint/2010/main" val="423545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07904" y="6521360"/>
            <a:ext cx="2086149" cy="307777"/>
          </a:xfrm>
          <a:prstGeom prst="rect">
            <a:avLst/>
          </a:prstGeom>
          <a:noFill/>
        </p:spPr>
        <p:txBody>
          <a:bodyPr wrap="none" rtlCol="0">
            <a:spAutoFit/>
          </a:bodyPr>
          <a:lstStyle/>
          <a:p>
            <a:r>
              <a:rPr lang="en-US" sz="1400" i="1" dirty="0">
                <a:solidFill>
                  <a:srgbClr val="0000FF"/>
                </a:solidFill>
              </a:rPr>
              <a:t>06 – The S3 Object System</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753023" y="6498280"/>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e_or"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245551" y="5780186"/>
            <a:ext cx="6101860" cy="369332"/>
          </a:xfrm>
          <a:prstGeom prst="rect">
            <a:avLst/>
          </a:prstGeom>
          <a:noFill/>
        </p:spPr>
        <p:txBody>
          <a:bodyPr wrap="square">
            <a:spAutoFit/>
          </a:bodyPr>
          <a:lstStyle/>
          <a:p>
            <a:r>
              <a:rPr lang="en-US" dirty="0">
                <a:hlinkClick r:id="rId3"/>
              </a:rPr>
              <a:t>https://github.com/JimDuggan/explore_or</a:t>
            </a:r>
            <a:r>
              <a:rPr lang="en-US" dirty="0"/>
              <a:t>  </a:t>
            </a:r>
          </a:p>
        </p:txBody>
      </p:sp>
      <p:pic>
        <p:nvPicPr>
          <p:cNvPr id="16" name="Picture 15" descr="A book cover with text and images of colorful squares&#10;&#10;Description automatically generated">
            <a:extLst>
              <a:ext uri="{FF2B5EF4-FFF2-40B4-BE49-F238E27FC236}">
                <a16:creationId xmlns:a16="http://schemas.microsoft.com/office/drawing/2014/main" id="{C0126764-29C7-280E-8E7F-24D94ABE4EA7}"/>
              </a:ext>
            </a:extLst>
          </p:cNvPr>
          <p:cNvPicPr>
            <a:picLocks noChangeAspect="1"/>
          </p:cNvPicPr>
          <p:nvPr/>
        </p:nvPicPr>
        <p:blipFill>
          <a:blip r:embed="rId4"/>
          <a:stretch>
            <a:fillRect/>
          </a:stretch>
        </p:blipFill>
        <p:spPr>
          <a:xfrm>
            <a:off x="10511421" y="206555"/>
            <a:ext cx="1364540" cy="2053701"/>
          </a:xfrm>
          <a:prstGeom prst="rect">
            <a:avLst/>
          </a:prstGeom>
        </p:spPr>
      </p:pic>
      <p:pic>
        <p:nvPicPr>
          <p:cNvPr id="19" name="Picture 18" descr="A close-up of a leaf&#10;&#10;Description automatically generated">
            <a:extLst>
              <a:ext uri="{FF2B5EF4-FFF2-40B4-BE49-F238E27FC236}">
                <a16:creationId xmlns:a16="http://schemas.microsoft.com/office/drawing/2014/main" id="{39E3ECD4-BD2A-DEC6-8834-C825BDBECC80}"/>
              </a:ext>
            </a:extLst>
          </p:cNvPr>
          <p:cNvPicPr>
            <a:picLocks noChangeAspect="1"/>
          </p:cNvPicPr>
          <p:nvPr/>
        </p:nvPicPr>
        <p:blipFill>
          <a:blip r:embed="rId5"/>
          <a:stretch>
            <a:fillRect/>
          </a:stretch>
        </p:blipFill>
        <p:spPr>
          <a:xfrm>
            <a:off x="6800264" y="2501994"/>
            <a:ext cx="5075698" cy="3383799"/>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330327A7-4314-444B-6856-1529D2ABD8D7}"/>
              </a:ext>
            </a:extLst>
          </p:cNvPr>
          <p:cNvPicPr>
            <a:picLocks noChangeAspect="1"/>
          </p:cNvPicPr>
          <p:nvPr/>
        </p:nvPicPr>
        <p:blipFill>
          <a:blip r:embed="rId6"/>
          <a:stretch>
            <a:fillRect/>
          </a:stretch>
        </p:blipFill>
        <p:spPr>
          <a:xfrm>
            <a:off x="178006" y="409295"/>
            <a:ext cx="9661685" cy="1975437"/>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47A697B6-B9F9-ADD6-1414-B48DF4CA7CD0}"/>
              </a:ext>
            </a:extLst>
          </p:cNvPr>
          <p:cNvPicPr>
            <a:picLocks noChangeAspect="1"/>
          </p:cNvPicPr>
          <p:nvPr/>
        </p:nvPicPr>
        <p:blipFill>
          <a:blip r:embed="rId7"/>
          <a:stretch>
            <a:fillRect/>
          </a:stretch>
        </p:blipFill>
        <p:spPr>
          <a:xfrm>
            <a:off x="245551" y="3180955"/>
            <a:ext cx="5881349" cy="1292314"/>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CA9D-E18D-2F95-86CD-D6D3D1F24D64}"/>
              </a:ext>
            </a:extLst>
          </p:cNvPr>
          <p:cNvSpPr>
            <a:spLocks noGrp="1"/>
          </p:cNvSpPr>
          <p:nvPr>
            <p:ph type="title"/>
          </p:nvPr>
        </p:nvSpPr>
        <p:spPr/>
        <p:txBody>
          <a:bodyPr>
            <a:normAutofit fontScale="90000"/>
          </a:bodyPr>
          <a:lstStyle/>
          <a:p>
            <a:pPr algn="l"/>
            <a:r>
              <a:rPr lang="en-US" dirty="0"/>
              <a:t>Manipulating the class </a:t>
            </a:r>
            <a:br>
              <a:rPr lang="en-US" dirty="0"/>
            </a:br>
            <a:r>
              <a:rPr lang="en-US" dirty="0"/>
              <a:t>attribute</a:t>
            </a:r>
          </a:p>
        </p:txBody>
      </p:sp>
      <p:sp>
        <p:nvSpPr>
          <p:cNvPr id="3" name="Content Placeholder 2">
            <a:extLst>
              <a:ext uri="{FF2B5EF4-FFF2-40B4-BE49-F238E27FC236}">
                <a16:creationId xmlns:a16="http://schemas.microsoft.com/office/drawing/2014/main" id="{EB1CC6D8-666F-1CFC-F1AF-1C9D17EB3D43}"/>
              </a:ext>
            </a:extLst>
          </p:cNvPr>
          <p:cNvSpPr>
            <a:spLocks noGrp="1"/>
          </p:cNvSpPr>
          <p:nvPr>
            <p:ph sz="half" idx="1"/>
          </p:nvPr>
        </p:nvSpPr>
        <p:spPr/>
        <p:txBody>
          <a:bodyPr>
            <a:normAutofit fontScale="92500" lnSpcReduction="20000"/>
          </a:bodyPr>
          <a:lstStyle/>
          <a:p>
            <a:r>
              <a:rPr lang="en-US" dirty="0"/>
              <a:t>What is also interesting is to see how a simple manipulation of the class attribute can lead to different behaviors. </a:t>
            </a:r>
          </a:p>
          <a:p>
            <a:r>
              <a:rPr lang="en-US" dirty="0"/>
              <a:t>First, we define a </a:t>
            </a:r>
            <a:r>
              <a:rPr lang="en-US" dirty="0" err="1">
                <a:solidFill>
                  <a:srgbClr val="0432FF"/>
                </a:solidFill>
              </a:rPr>
              <a:t>data.frame</a:t>
            </a:r>
            <a:r>
              <a:rPr lang="en-US" dirty="0">
                <a:solidFill>
                  <a:srgbClr val="0432FF"/>
                </a:solidFill>
              </a:rPr>
              <a:t> </a:t>
            </a:r>
            <a:r>
              <a:rPr lang="en-US" dirty="0"/>
              <a:t>object and show its structure, attributes, and whether it is viewed as an S3 object by R. </a:t>
            </a:r>
          </a:p>
          <a:p>
            <a:r>
              <a:rPr lang="en-US" dirty="0"/>
              <a:t>We can see that the class attribute is </a:t>
            </a:r>
            <a:r>
              <a:rPr lang="en-US" dirty="0" err="1">
                <a:solidFill>
                  <a:srgbClr val="0432FF"/>
                </a:solidFill>
              </a:rPr>
              <a:t>data.frame</a:t>
            </a:r>
            <a:r>
              <a:rPr lang="en-US" dirty="0"/>
              <a:t>, and so all behaviors associated with a data frame will apply (for example, </a:t>
            </a:r>
            <a:r>
              <a:rPr lang="en-US" dirty="0" err="1"/>
              <a:t>subsetting</a:t>
            </a:r>
            <a:r>
              <a:rPr lang="en-US" dirty="0"/>
              <a:t>, summaries, etc.).</a:t>
            </a:r>
          </a:p>
        </p:txBody>
      </p:sp>
      <p:sp>
        <p:nvSpPr>
          <p:cNvPr id="5" name="Slide Number Placeholder 4">
            <a:extLst>
              <a:ext uri="{FF2B5EF4-FFF2-40B4-BE49-F238E27FC236}">
                <a16:creationId xmlns:a16="http://schemas.microsoft.com/office/drawing/2014/main" id="{C39CF3EE-ABB1-1B73-5659-AB43CDBC3526}"/>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7" name="Picture 6" descr="A screenshot of a computer code&#10;&#10;Description automatically generated">
            <a:extLst>
              <a:ext uri="{FF2B5EF4-FFF2-40B4-BE49-F238E27FC236}">
                <a16:creationId xmlns:a16="http://schemas.microsoft.com/office/drawing/2014/main" id="{C77C6EAB-2C0B-CD46-B2CA-44AC21BB0E8D}"/>
              </a:ext>
            </a:extLst>
          </p:cNvPr>
          <p:cNvPicPr>
            <a:picLocks noChangeAspect="1"/>
          </p:cNvPicPr>
          <p:nvPr/>
        </p:nvPicPr>
        <p:blipFill>
          <a:blip r:embed="rId2"/>
          <a:stretch>
            <a:fillRect/>
          </a:stretch>
        </p:blipFill>
        <p:spPr>
          <a:xfrm>
            <a:off x="6565632" y="523782"/>
            <a:ext cx="5016768" cy="5810436"/>
          </a:xfrm>
          <a:prstGeom prst="rect">
            <a:avLst/>
          </a:prstGeom>
        </p:spPr>
      </p:pic>
    </p:spTree>
    <p:extLst>
      <p:ext uri="{BB962C8B-B14F-4D97-AF65-F5344CB8AC3E}">
        <p14:creationId xmlns:p14="http://schemas.microsoft.com/office/powerpoint/2010/main" val="1058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158C-DE87-A675-BC78-22774C7F7E4D}"/>
              </a:ext>
            </a:extLst>
          </p:cNvPr>
          <p:cNvSpPr>
            <a:spLocks noGrp="1"/>
          </p:cNvSpPr>
          <p:nvPr>
            <p:ph type="title"/>
          </p:nvPr>
        </p:nvSpPr>
        <p:spPr/>
        <p:txBody>
          <a:bodyPr>
            <a:normAutofit fontScale="90000"/>
          </a:bodyPr>
          <a:lstStyle/>
          <a:p>
            <a:pPr algn="l"/>
            <a:r>
              <a:rPr lang="en-US" dirty="0"/>
              <a:t>Removing the </a:t>
            </a:r>
            <a:br>
              <a:rPr lang="en-US" dirty="0"/>
            </a:br>
            <a:r>
              <a:rPr lang="en-US" dirty="0"/>
              <a:t>class attribute</a:t>
            </a:r>
          </a:p>
        </p:txBody>
      </p:sp>
      <p:sp>
        <p:nvSpPr>
          <p:cNvPr id="3" name="Content Placeholder 2">
            <a:extLst>
              <a:ext uri="{FF2B5EF4-FFF2-40B4-BE49-F238E27FC236}">
                <a16:creationId xmlns:a16="http://schemas.microsoft.com/office/drawing/2014/main" id="{CF9D6768-9E5F-049D-6D85-E07E291CC521}"/>
              </a:ext>
            </a:extLst>
          </p:cNvPr>
          <p:cNvSpPr>
            <a:spLocks noGrp="1"/>
          </p:cNvSpPr>
          <p:nvPr>
            <p:ph sz="half" idx="1"/>
          </p:nvPr>
        </p:nvSpPr>
        <p:spPr>
          <a:xfrm>
            <a:off x="609599" y="1600201"/>
            <a:ext cx="4917365" cy="4717219"/>
          </a:xfrm>
        </p:spPr>
        <p:txBody>
          <a:bodyPr>
            <a:normAutofit fontScale="92500" lnSpcReduction="10000"/>
          </a:bodyPr>
          <a:lstStyle/>
          <a:p>
            <a:r>
              <a:rPr lang="en-US" dirty="0"/>
              <a:t>Next we make just one minor change to the object d by removing the class attribute. </a:t>
            </a:r>
          </a:p>
          <a:p>
            <a:r>
              <a:rPr lang="en-US" dirty="0"/>
              <a:t>For this, we use the function </a:t>
            </a:r>
            <a:r>
              <a:rPr lang="en-US" dirty="0" err="1">
                <a:solidFill>
                  <a:srgbClr val="0432FF"/>
                </a:solidFill>
              </a:rPr>
              <a:t>unclass</a:t>
            </a:r>
            <a:r>
              <a:rPr lang="en-US" dirty="0">
                <a:solidFill>
                  <a:srgbClr val="0432FF"/>
                </a:solidFill>
              </a:rPr>
              <a:t>(), </a:t>
            </a:r>
            <a:r>
              <a:rPr lang="en-US" dirty="0"/>
              <a:t>which deletes the class attribute. </a:t>
            </a:r>
          </a:p>
          <a:p>
            <a:r>
              <a:rPr lang="en-US" dirty="0"/>
              <a:t>This simple action totally changes the way R views the object. It is now no longer an S3 object, and instead is just viewed as its base type, which is a list</a:t>
            </a:r>
          </a:p>
        </p:txBody>
      </p:sp>
      <p:sp>
        <p:nvSpPr>
          <p:cNvPr id="5" name="Slide Number Placeholder 4">
            <a:extLst>
              <a:ext uri="{FF2B5EF4-FFF2-40B4-BE49-F238E27FC236}">
                <a16:creationId xmlns:a16="http://schemas.microsoft.com/office/drawing/2014/main" id="{7FADFF94-BBAC-0862-4355-3DDB06216795}"/>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12131387-8CB8-83B4-8819-024EE6D28DF7}"/>
              </a:ext>
            </a:extLst>
          </p:cNvPr>
          <p:cNvPicPr>
            <a:picLocks noChangeAspect="1"/>
          </p:cNvPicPr>
          <p:nvPr/>
        </p:nvPicPr>
        <p:blipFill>
          <a:blip r:embed="rId2"/>
          <a:stretch>
            <a:fillRect/>
          </a:stretch>
        </p:blipFill>
        <p:spPr>
          <a:xfrm>
            <a:off x="5526964" y="1268098"/>
            <a:ext cx="6557131" cy="4717219"/>
          </a:xfrm>
          <a:prstGeom prst="rect">
            <a:avLst/>
          </a:prstGeom>
        </p:spPr>
      </p:pic>
    </p:spTree>
    <p:extLst>
      <p:ext uri="{BB962C8B-B14F-4D97-AF65-F5344CB8AC3E}">
        <p14:creationId xmlns:p14="http://schemas.microsoft.com/office/powerpoint/2010/main" val="992567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5D3E-037A-F335-A018-07038960094F}"/>
              </a:ext>
            </a:extLst>
          </p:cNvPr>
          <p:cNvSpPr>
            <a:spLocks noGrp="1"/>
          </p:cNvSpPr>
          <p:nvPr>
            <p:ph type="title"/>
          </p:nvPr>
        </p:nvSpPr>
        <p:spPr/>
        <p:txBody>
          <a:bodyPr>
            <a:normAutofit fontScale="90000"/>
          </a:bodyPr>
          <a:lstStyle/>
          <a:p>
            <a:r>
              <a:rPr lang="en-US" dirty="0"/>
              <a:t>Usually, we code a constructor function for S3 objects</a:t>
            </a:r>
          </a:p>
        </p:txBody>
      </p:sp>
      <p:sp>
        <p:nvSpPr>
          <p:cNvPr id="3" name="Content Placeholder 2">
            <a:extLst>
              <a:ext uri="{FF2B5EF4-FFF2-40B4-BE49-F238E27FC236}">
                <a16:creationId xmlns:a16="http://schemas.microsoft.com/office/drawing/2014/main" id="{96846527-CCC5-6A7B-401E-8C31703BA3A4}"/>
              </a:ext>
            </a:extLst>
          </p:cNvPr>
          <p:cNvSpPr>
            <a:spLocks noGrp="1"/>
          </p:cNvSpPr>
          <p:nvPr>
            <p:ph sz="half" idx="1"/>
          </p:nvPr>
        </p:nvSpPr>
        <p:spPr>
          <a:xfrm>
            <a:off x="609600" y="1940148"/>
            <a:ext cx="5384800" cy="4525963"/>
          </a:xfrm>
        </p:spPr>
        <p:txBody>
          <a:bodyPr/>
          <a:lstStyle/>
          <a:p>
            <a:r>
              <a:rPr lang="en-US" dirty="0"/>
              <a:t>It is best practice to write a constructor function to create the new S3 object. </a:t>
            </a:r>
          </a:p>
          <a:p>
            <a:r>
              <a:rPr lang="en-US" dirty="0"/>
              <a:t>For example, the function </a:t>
            </a:r>
            <a:r>
              <a:rPr lang="en-US" dirty="0" err="1"/>
              <a:t>new_my_test</a:t>
            </a:r>
            <a:r>
              <a:rPr lang="en-US" dirty="0"/>
              <a:t>() will create an object of class “</a:t>
            </a:r>
            <a:r>
              <a:rPr lang="en-US" dirty="0" err="1"/>
              <a:t>my_test</a:t>
            </a:r>
            <a:r>
              <a:rPr lang="en-US" dirty="0"/>
              <a:t>”.</a:t>
            </a:r>
          </a:p>
        </p:txBody>
      </p:sp>
      <p:sp>
        <p:nvSpPr>
          <p:cNvPr id="5" name="Slide Number Placeholder 4">
            <a:extLst>
              <a:ext uri="{FF2B5EF4-FFF2-40B4-BE49-F238E27FC236}">
                <a16:creationId xmlns:a16="http://schemas.microsoft.com/office/drawing/2014/main" id="{F0E49F21-5776-29A3-79EA-CFEC38F5485C}"/>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7" name="Picture 6" descr="A computer code with black text&#10;&#10;Description automatically generated">
            <a:extLst>
              <a:ext uri="{FF2B5EF4-FFF2-40B4-BE49-F238E27FC236}">
                <a16:creationId xmlns:a16="http://schemas.microsoft.com/office/drawing/2014/main" id="{7F852CC9-C5B1-F7D3-F20E-AC6C1B570F34}"/>
              </a:ext>
            </a:extLst>
          </p:cNvPr>
          <p:cNvPicPr>
            <a:picLocks noChangeAspect="1"/>
          </p:cNvPicPr>
          <p:nvPr/>
        </p:nvPicPr>
        <p:blipFill>
          <a:blip r:embed="rId2"/>
          <a:stretch>
            <a:fillRect/>
          </a:stretch>
        </p:blipFill>
        <p:spPr>
          <a:xfrm>
            <a:off x="5727700" y="1940148"/>
            <a:ext cx="6121400" cy="2984500"/>
          </a:xfrm>
          <a:prstGeom prst="rect">
            <a:avLst/>
          </a:prstGeom>
        </p:spPr>
      </p:pic>
    </p:spTree>
    <p:extLst>
      <p:ext uri="{BB962C8B-B14F-4D97-AF65-F5344CB8AC3E}">
        <p14:creationId xmlns:p14="http://schemas.microsoft.com/office/powerpoint/2010/main" val="2029604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B8E-B12E-0722-10E4-408B7C027D0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4300F9-120D-1DF8-AAF4-DE3A7839CE66}"/>
              </a:ext>
            </a:extLst>
          </p:cNvPr>
          <p:cNvSpPr>
            <a:spLocks noGrp="1"/>
          </p:cNvSpPr>
          <p:nvPr>
            <p:ph idx="1"/>
          </p:nvPr>
        </p:nvSpPr>
        <p:spPr/>
        <p:txBody>
          <a:bodyPr>
            <a:normAutofit fontScale="77500" lnSpcReduction="20000"/>
          </a:bodyPr>
          <a:lstStyle/>
          <a:p>
            <a:r>
              <a:rPr lang="en-US" dirty="0"/>
              <a:t>In R, everything that exists is an object (Chambers, 2017), and objects are either base objects or object oriented (e.g., S3) objects.</a:t>
            </a:r>
          </a:p>
          <a:p>
            <a:r>
              <a:rPr lang="en-US" dirty="0"/>
              <a:t>All base objects in R are of a particular type; for example, an atomic vector of characters, a function, or a list (there are 25 types in all, but in reality you don’t need to be concerned with knowing all of these).</a:t>
            </a:r>
          </a:p>
          <a:p>
            <a:r>
              <a:rPr lang="en-US" dirty="0"/>
              <a:t>All base objects in R can have attributes. These can be user-defined, but mostly they are special attributes defined using existing R function, for example names, dim and class.</a:t>
            </a:r>
          </a:p>
          <a:p>
            <a:r>
              <a:rPr lang="en-US" dirty="0"/>
              <a:t>A variable must have its class attribute set to a character string in order for it “to exist” as an S3 object.</a:t>
            </a:r>
          </a:p>
          <a:p>
            <a:r>
              <a:rPr lang="en-US" dirty="0"/>
              <a:t>The function </a:t>
            </a:r>
            <a:r>
              <a:rPr lang="en-US" dirty="0" err="1"/>
              <a:t>is.object</a:t>
            </a:r>
            <a:r>
              <a:rPr lang="en-US" dirty="0"/>
              <a:t>() can be used to test whether an object is an S3 object.</a:t>
            </a:r>
          </a:p>
          <a:p>
            <a:r>
              <a:rPr lang="en-US" dirty="0"/>
              <a:t>Once an object is an S3 object, you can perform many interesting things with it.</a:t>
            </a:r>
          </a:p>
        </p:txBody>
      </p:sp>
      <p:sp>
        <p:nvSpPr>
          <p:cNvPr id="4" name="Slide Number Placeholder 3">
            <a:extLst>
              <a:ext uri="{FF2B5EF4-FFF2-40B4-BE49-F238E27FC236}">
                <a16:creationId xmlns:a16="http://schemas.microsoft.com/office/drawing/2014/main" id="{DDF66E0D-7F67-8CEA-090A-836602847533}"/>
              </a:ext>
            </a:extLst>
          </p:cNvPr>
          <p:cNvSpPr>
            <a:spLocks noGrp="1"/>
          </p:cNvSpPr>
          <p:nvPr>
            <p:ph type="sldNum" sz="quarter" idx="12"/>
          </p:nvPr>
        </p:nvSpPr>
        <p:spPr/>
        <p:txBody>
          <a:bodyPr/>
          <a:lstStyle/>
          <a:p>
            <a:fld id="{85C893B6-8239-B544-860F-8E6624F3670C}" type="slidenum">
              <a:rPr lang="en-US" smtClean="0"/>
              <a:t>13</a:t>
            </a:fld>
            <a:endParaRPr lang="en-US"/>
          </a:p>
        </p:txBody>
      </p:sp>
    </p:spTree>
    <p:extLst>
      <p:ext uri="{BB962C8B-B14F-4D97-AF65-F5344CB8AC3E}">
        <p14:creationId xmlns:p14="http://schemas.microsoft.com/office/powerpoint/2010/main" val="70795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55D6-0372-8C08-DD8B-2B7D4FA8F597}"/>
              </a:ext>
            </a:extLst>
          </p:cNvPr>
          <p:cNvSpPr>
            <a:spLocks noGrp="1"/>
          </p:cNvSpPr>
          <p:nvPr>
            <p:ph type="title"/>
          </p:nvPr>
        </p:nvSpPr>
        <p:spPr/>
        <p:txBody>
          <a:bodyPr/>
          <a:lstStyle/>
          <a:p>
            <a:r>
              <a:rPr lang="en-US" dirty="0"/>
              <a:t>The generic function approach</a:t>
            </a:r>
          </a:p>
        </p:txBody>
      </p:sp>
      <p:sp>
        <p:nvSpPr>
          <p:cNvPr id="3" name="Content Placeholder 2">
            <a:extLst>
              <a:ext uri="{FF2B5EF4-FFF2-40B4-BE49-F238E27FC236}">
                <a16:creationId xmlns:a16="http://schemas.microsoft.com/office/drawing/2014/main" id="{42A2A3FD-6574-C9F1-BB97-AE45EB5741DE}"/>
              </a:ext>
            </a:extLst>
          </p:cNvPr>
          <p:cNvSpPr>
            <a:spLocks noGrp="1"/>
          </p:cNvSpPr>
          <p:nvPr>
            <p:ph sz="half" idx="1"/>
          </p:nvPr>
        </p:nvSpPr>
        <p:spPr/>
        <p:txBody>
          <a:bodyPr>
            <a:normAutofit fontScale="85000" lnSpcReduction="20000"/>
          </a:bodyPr>
          <a:lstStyle/>
          <a:p>
            <a:r>
              <a:rPr lang="en-US" dirty="0"/>
              <a:t>Earlier we introduced the concept of polymorphism, which is a key idea in object oriented programming. </a:t>
            </a:r>
          </a:p>
          <a:p>
            <a:r>
              <a:rPr lang="en-US" dirty="0"/>
              <a:t>It allows a programmer to separate a function’s interface from its implementation, which makes it possible to use the same function for different kinds of input (Wickham, 2019). </a:t>
            </a:r>
          </a:p>
          <a:p>
            <a:r>
              <a:rPr lang="en-US" dirty="0"/>
              <a:t>This is known as functional object oriented programming, where S3 methods belong to generic functions.</a:t>
            </a:r>
          </a:p>
          <a:p>
            <a:r>
              <a:rPr lang="en-US" dirty="0"/>
              <a:t>An example of a generic function is </a:t>
            </a:r>
            <a:r>
              <a:rPr lang="en-US" dirty="0">
                <a:solidFill>
                  <a:srgbClr val="0432FF"/>
                </a:solidFill>
              </a:rPr>
              <a:t>summary()</a:t>
            </a:r>
          </a:p>
        </p:txBody>
      </p:sp>
      <p:sp>
        <p:nvSpPr>
          <p:cNvPr id="8" name="Content Placeholder 7">
            <a:extLst>
              <a:ext uri="{FF2B5EF4-FFF2-40B4-BE49-F238E27FC236}">
                <a16:creationId xmlns:a16="http://schemas.microsoft.com/office/drawing/2014/main" id="{A88995CF-74EF-FABB-587C-95BD5A1BE7AC}"/>
              </a:ext>
            </a:extLst>
          </p:cNvPr>
          <p:cNvSpPr>
            <a:spLocks noGrp="1"/>
          </p:cNvSpPr>
          <p:nvPr>
            <p:ph sz="half" idx="2"/>
          </p:nvPr>
        </p:nvSpPr>
        <p:spPr>
          <a:xfrm>
            <a:off x="5994400" y="1600201"/>
            <a:ext cx="5769232" cy="4525963"/>
          </a:xfrm>
        </p:spPr>
        <p:txBody>
          <a:bodyPr>
            <a:normAutofit fontScale="85000" lnSpcReduction="20000"/>
          </a:bodyPr>
          <a:lstStyle/>
          <a:p>
            <a:r>
              <a:rPr lang="en-US" dirty="0"/>
              <a:t>Two (of the many) methods that belong to this generic function include </a:t>
            </a:r>
            <a:r>
              <a:rPr lang="en-US" dirty="0" err="1">
                <a:solidFill>
                  <a:srgbClr val="0432FF"/>
                </a:solidFill>
              </a:rPr>
              <a:t>summary.lm</a:t>
            </a:r>
            <a:r>
              <a:rPr lang="en-US" dirty="0">
                <a:solidFill>
                  <a:srgbClr val="0432FF"/>
                </a:solidFill>
              </a:rPr>
              <a:t>() </a:t>
            </a:r>
            <a:r>
              <a:rPr lang="en-US" dirty="0"/>
              <a:t>and </a:t>
            </a:r>
            <a:r>
              <a:rPr lang="en-US" dirty="0" err="1">
                <a:solidFill>
                  <a:srgbClr val="0432FF"/>
                </a:solidFill>
              </a:rPr>
              <a:t>summary.data.frame</a:t>
            </a:r>
            <a:r>
              <a:rPr lang="en-US" dirty="0">
                <a:solidFill>
                  <a:srgbClr val="0432FF"/>
                </a:solidFill>
              </a:rPr>
              <a:t>()</a:t>
            </a:r>
          </a:p>
          <a:p>
            <a:r>
              <a:rPr lang="en-US" dirty="0"/>
              <a:t>Notice that the methods that belong to the summary() generic function have the format </a:t>
            </a:r>
          </a:p>
          <a:p>
            <a:pPr lvl="1"/>
            <a:r>
              <a:rPr lang="en-US" dirty="0" err="1">
                <a:solidFill>
                  <a:srgbClr val="0432FF"/>
                </a:solidFill>
              </a:rPr>
              <a:t>summary.class_name</a:t>
            </a:r>
            <a:r>
              <a:rPr lang="en-US" dirty="0">
                <a:solidFill>
                  <a:srgbClr val="0432FF"/>
                </a:solidFill>
              </a:rPr>
              <a:t>(object, arg1, . . . )</a:t>
            </a:r>
          </a:p>
          <a:p>
            <a:r>
              <a:rPr lang="en-US" dirty="0"/>
              <a:t>Note that it has just one line of code, which is </a:t>
            </a:r>
            <a:r>
              <a:rPr lang="en-US" dirty="0" err="1"/>
              <a:t>UseMethod</a:t>
            </a:r>
            <a:r>
              <a:rPr lang="en-US" dirty="0"/>
              <a:t>("summary").</a:t>
            </a:r>
          </a:p>
        </p:txBody>
      </p:sp>
      <p:sp>
        <p:nvSpPr>
          <p:cNvPr id="5" name="Slide Number Placeholder 4">
            <a:extLst>
              <a:ext uri="{FF2B5EF4-FFF2-40B4-BE49-F238E27FC236}">
                <a16:creationId xmlns:a16="http://schemas.microsoft.com/office/drawing/2014/main" id="{32F823DA-79C7-1AC5-18DE-0EFD83AD1999}"/>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7" name="Picture 6" descr="A close-up of a computer code&#10;&#10;Description automatically generated">
            <a:extLst>
              <a:ext uri="{FF2B5EF4-FFF2-40B4-BE49-F238E27FC236}">
                <a16:creationId xmlns:a16="http://schemas.microsoft.com/office/drawing/2014/main" id="{B9775075-FAEF-982D-25A9-A857218CFFC9}"/>
              </a:ext>
            </a:extLst>
          </p:cNvPr>
          <p:cNvPicPr>
            <a:picLocks noChangeAspect="1"/>
          </p:cNvPicPr>
          <p:nvPr/>
        </p:nvPicPr>
        <p:blipFill>
          <a:blip r:embed="rId2"/>
          <a:stretch>
            <a:fillRect/>
          </a:stretch>
        </p:blipFill>
        <p:spPr>
          <a:xfrm>
            <a:off x="6553886" y="4715925"/>
            <a:ext cx="4650259" cy="1465843"/>
          </a:xfrm>
          <a:prstGeom prst="rect">
            <a:avLst/>
          </a:prstGeom>
        </p:spPr>
      </p:pic>
    </p:spTree>
    <p:extLst>
      <p:ext uri="{BB962C8B-B14F-4D97-AF65-F5344CB8AC3E}">
        <p14:creationId xmlns:p14="http://schemas.microsoft.com/office/powerpoint/2010/main" val="2965765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A030-B486-4DD4-29A3-4A8201E13462}"/>
              </a:ext>
            </a:extLst>
          </p:cNvPr>
          <p:cNvSpPr>
            <a:spLocks noGrp="1"/>
          </p:cNvSpPr>
          <p:nvPr>
            <p:ph type="title"/>
          </p:nvPr>
        </p:nvSpPr>
        <p:spPr/>
        <p:txBody>
          <a:bodyPr/>
          <a:lstStyle/>
          <a:p>
            <a:r>
              <a:rPr lang="en-US" dirty="0"/>
              <a:t>The process (behind the scenes)</a:t>
            </a:r>
          </a:p>
        </p:txBody>
      </p:sp>
      <p:sp>
        <p:nvSpPr>
          <p:cNvPr id="3" name="Content Placeholder 2">
            <a:extLst>
              <a:ext uri="{FF2B5EF4-FFF2-40B4-BE49-F238E27FC236}">
                <a16:creationId xmlns:a16="http://schemas.microsoft.com/office/drawing/2014/main" id="{2A207AC6-FC0E-2A38-6E41-469EDAD10005}"/>
              </a:ext>
            </a:extLst>
          </p:cNvPr>
          <p:cNvSpPr>
            <a:spLocks noGrp="1"/>
          </p:cNvSpPr>
          <p:nvPr>
            <p:ph sz="half" idx="1"/>
          </p:nvPr>
        </p:nvSpPr>
        <p:spPr>
          <a:xfrm>
            <a:off x="609600" y="1600201"/>
            <a:ext cx="5384800" cy="4652318"/>
          </a:xfrm>
        </p:spPr>
        <p:txBody>
          <a:bodyPr>
            <a:normAutofit fontScale="85000" lnSpcReduction="20000"/>
          </a:bodyPr>
          <a:lstStyle/>
          <a:p>
            <a:r>
              <a:rPr lang="en-US" dirty="0"/>
              <a:t>When the user calls a generic function, they pass an object, which is usually has S3 class attribute. For example d will have the class attribute </a:t>
            </a:r>
            <a:r>
              <a:rPr lang="en-US" dirty="0" err="1">
                <a:solidFill>
                  <a:srgbClr val="0432FF"/>
                </a:solidFill>
              </a:rPr>
              <a:t>data.frame</a:t>
            </a:r>
            <a:endParaRPr lang="en-US" dirty="0">
              <a:solidFill>
                <a:srgbClr val="0432FF"/>
              </a:solidFill>
            </a:endParaRPr>
          </a:p>
          <a:p>
            <a:r>
              <a:rPr lang="en-US" dirty="0"/>
              <a:t>R will then invoke method dispatch, which aims to find the correct method to call</a:t>
            </a:r>
          </a:p>
          <a:p>
            <a:r>
              <a:rPr lang="en-US" dirty="0"/>
              <a:t>Once R finds this method, R will call the method with the arguments, and let the method perform the required processing.</a:t>
            </a:r>
          </a:p>
          <a:p>
            <a:r>
              <a:rPr lang="en-US" dirty="0"/>
              <a:t>The object returned by the method will then be routed back to the original call by the generic function.</a:t>
            </a:r>
          </a:p>
        </p:txBody>
      </p:sp>
      <p:sp>
        <p:nvSpPr>
          <p:cNvPr id="5" name="Slide Number Placeholder 4">
            <a:extLst>
              <a:ext uri="{FF2B5EF4-FFF2-40B4-BE49-F238E27FC236}">
                <a16:creationId xmlns:a16="http://schemas.microsoft.com/office/drawing/2014/main" id="{696B10E4-DA30-1D47-7201-4435B782A686}"/>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6" name="Picture 5" descr="A screenshot of a computer&#10;&#10;Description automatically generated">
            <a:extLst>
              <a:ext uri="{FF2B5EF4-FFF2-40B4-BE49-F238E27FC236}">
                <a16:creationId xmlns:a16="http://schemas.microsoft.com/office/drawing/2014/main" id="{CD41029C-A773-EB3C-F8E1-388CF4AD467C}"/>
              </a:ext>
            </a:extLst>
          </p:cNvPr>
          <p:cNvPicPr>
            <a:picLocks noChangeAspect="1"/>
          </p:cNvPicPr>
          <p:nvPr/>
        </p:nvPicPr>
        <p:blipFill>
          <a:blip r:embed="rId2"/>
          <a:stretch>
            <a:fillRect/>
          </a:stretch>
        </p:blipFill>
        <p:spPr>
          <a:xfrm>
            <a:off x="6326428" y="1995617"/>
            <a:ext cx="5506820" cy="2328754"/>
          </a:xfrm>
          <a:prstGeom prst="rect">
            <a:avLst/>
          </a:prstGeom>
        </p:spPr>
      </p:pic>
      <p:sp>
        <p:nvSpPr>
          <p:cNvPr id="7" name="TextBox 6">
            <a:extLst>
              <a:ext uri="{FF2B5EF4-FFF2-40B4-BE49-F238E27FC236}">
                <a16:creationId xmlns:a16="http://schemas.microsoft.com/office/drawing/2014/main" id="{5A0ACCBD-C2CB-1736-1731-6DF06EBBF5DC}"/>
              </a:ext>
            </a:extLst>
          </p:cNvPr>
          <p:cNvSpPr txBox="1"/>
          <p:nvPr/>
        </p:nvSpPr>
        <p:spPr>
          <a:xfrm>
            <a:off x="6326428" y="4744995"/>
            <a:ext cx="5414624" cy="923330"/>
          </a:xfrm>
          <a:prstGeom prst="rect">
            <a:avLst/>
          </a:prstGeom>
          <a:noFill/>
        </p:spPr>
        <p:txBody>
          <a:bodyPr wrap="none" rtlCol="0">
            <a:spAutoFit/>
          </a:bodyPr>
          <a:lstStyle/>
          <a:p>
            <a:r>
              <a:rPr lang="en-US" i="1" dirty="0"/>
              <a:t>As summary() is a generic function, this call summary(d)</a:t>
            </a:r>
          </a:p>
          <a:p>
            <a:r>
              <a:rPr lang="en-US" i="1" dirty="0"/>
              <a:t>will route the call to </a:t>
            </a:r>
            <a:r>
              <a:rPr lang="en-US" i="1" dirty="0" err="1"/>
              <a:t>summary.data.frame</a:t>
            </a:r>
            <a:r>
              <a:rPr lang="en-US" i="1" dirty="0"/>
              <a:t>(d) and then </a:t>
            </a:r>
          </a:p>
          <a:p>
            <a:r>
              <a:rPr lang="en-US" i="1" dirty="0"/>
              <a:t>relay back the results.</a:t>
            </a:r>
          </a:p>
        </p:txBody>
      </p:sp>
    </p:spTree>
    <p:extLst>
      <p:ext uri="{BB962C8B-B14F-4D97-AF65-F5344CB8AC3E}">
        <p14:creationId xmlns:p14="http://schemas.microsoft.com/office/powerpoint/2010/main" val="110934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D1C1-B0F3-91BF-29B3-0A9E5797CB07}"/>
              </a:ext>
            </a:extLst>
          </p:cNvPr>
          <p:cNvSpPr>
            <a:spLocks noGrp="1"/>
          </p:cNvSpPr>
          <p:nvPr>
            <p:ph type="title"/>
          </p:nvPr>
        </p:nvSpPr>
        <p:spPr/>
        <p:txBody>
          <a:bodyPr/>
          <a:lstStyle/>
          <a:p>
            <a:r>
              <a:rPr lang="en-US" dirty="0"/>
              <a:t>Exploring other summary methods</a:t>
            </a:r>
          </a:p>
        </p:txBody>
      </p:sp>
      <p:sp>
        <p:nvSpPr>
          <p:cNvPr id="3" name="Content Placeholder 2">
            <a:extLst>
              <a:ext uri="{FF2B5EF4-FFF2-40B4-BE49-F238E27FC236}">
                <a16:creationId xmlns:a16="http://schemas.microsoft.com/office/drawing/2014/main" id="{F2A1EC4C-A757-0AE4-E871-6FE4732F517D}"/>
              </a:ext>
            </a:extLst>
          </p:cNvPr>
          <p:cNvSpPr>
            <a:spLocks noGrp="1"/>
          </p:cNvSpPr>
          <p:nvPr>
            <p:ph sz="half" idx="1"/>
          </p:nvPr>
        </p:nvSpPr>
        <p:spPr>
          <a:xfrm>
            <a:off x="609600" y="1600201"/>
            <a:ext cx="4061254" cy="4525963"/>
          </a:xfrm>
        </p:spPr>
        <p:txBody>
          <a:bodyPr>
            <a:normAutofit fontScale="92500" lnSpcReduction="20000"/>
          </a:bodyPr>
          <a:lstStyle/>
          <a:p>
            <a:r>
              <a:rPr lang="en-US" dirty="0"/>
              <a:t>The R function </a:t>
            </a:r>
            <a:r>
              <a:rPr lang="en-US" dirty="0">
                <a:solidFill>
                  <a:srgbClr val="0432FF"/>
                </a:solidFill>
              </a:rPr>
              <a:t>methods() </a:t>
            </a:r>
            <a:r>
              <a:rPr lang="en-US" dirty="0"/>
              <a:t>is helpful, as it will return a list of available methods for a given generic function, where the input is a string version of the method.</a:t>
            </a:r>
          </a:p>
          <a:p>
            <a:r>
              <a:rPr lang="en-US" dirty="0"/>
              <a:t>We can see this in the following call, which lists all the different methods associated with the generic function summary().</a:t>
            </a:r>
          </a:p>
        </p:txBody>
      </p:sp>
      <p:sp>
        <p:nvSpPr>
          <p:cNvPr id="5" name="Slide Number Placeholder 4">
            <a:extLst>
              <a:ext uri="{FF2B5EF4-FFF2-40B4-BE49-F238E27FC236}">
                <a16:creationId xmlns:a16="http://schemas.microsoft.com/office/drawing/2014/main" id="{7754029C-FFDE-39BE-484A-DF5758C6CAB0}"/>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7" name="Picture 6" descr="A screenshot of a computer code&#10;&#10;Description automatically generated">
            <a:extLst>
              <a:ext uri="{FF2B5EF4-FFF2-40B4-BE49-F238E27FC236}">
                <a16:creationId xmlns:a16="http://schemas.microsoft.com/office/drawing/2014/main" id="{C56B9EC4-8DB4-4C36-9A73-A2E203695280}"/>
              </a:ext>
            </a:extLst>
          </p:cNvPr>
          <p:cNvPicPr>
            <a:picLocks noChangeAspect="1"/>
          </p:cNvPicPr>
          <p:nvPr/>
        </p:nvPicPr>
        <p:blipFill>
          <a:blip r:embed="rId2"/>
          <a:stretch>
            <a:fillRect/>
          </a:stretch>
        </p:blipFill>
        <p:spPr>
          <a:xfrm>
            <a:off x="5122904" y="2257942"/>
            <a:ext cx="6897132" cy="3126038"/>
          </a:xfrm>
          <a:prstGeom prst="rect">
            <a:avLst/>
          </a:prstGeom>
        </p:spPr>
      </p:pic>
    </p:spTree>
    <p:extLst>
      <p:ext uri="{BB962C8B-B14F-4D97-AF65-F5344CB8AC3E}">
        <p14:creationId xmlns:p14="http://schemas.microsoft.com/office/powerpoint/2010/main" val="325535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8471-5C5B-5244-5181-7496CAB48A07}"/>
              </a:ext>
            </a:extLst>
          </p:cNvPr>
          <p:cNvSpPr>
            <a:spLocks noGrp="1"/>
          </p:cNvSpPr>
          <p:nvPr>
            <p:ph type="title"/>
          </p:nvPr>
        </p:nvSpPr>
        <p:spPr/>
        <p:txBody>
          <a:bodyPr/>
          <a:lstStyle/>
          <a:p>
            <a:r>
              <a:rPr lang="en-US" dirty="0"/>
              <a:t>An overview of how polymorphism works</a:t>
            </a:r>
          </a:p>
        </p:txBody>
      </p:sp>
      <p:sp>
        <p:nvSpPr>
          <p:cNvPr id="3" name="Slide Number Placeholder 2">
            <a:extLst>
              <a:ext uri="{FF2B5EF4-FFF2-40B4-BE49-F238E27FC236}">
                <a16:creationId xmlns:a16="http://schemas.microsoft.com/office/drawing/2014/main" id="{32D6DA88-7F21-E659-8BF1-DFAC437B2D2C}"/>
              </a:ext>
            </a:extLst>
          </p:cNvPr>
          <p:cNvSpPr>
            <a:spLocks noGrp="1"/>
          </p:cNvSpPr>
          <p:nvPr>
            <p:ph type="sldNum" sz="quarter" idx="12"/>
          </p:nvPr>
        </p:nvSpPr>
        <p:spPr/>
        <p:txBody>
          <a:bodyPr/>
          <a:lstStyle/>
          <a:p>
            <a:fld id="{85C893B6-8239-B544-860F-8E6624F3670C}" type="slidenum">
              <a:rPr lang="en-US" smtClean="0"/>
              <a:t>17</a:t>
            </a:fld>
            <a:endParaRPr lang="en-US"/>
          </a:p>
        </p:txBody>
      </p:sp>
      <p:pic>
        <p:nvPicPr>
          <p:cNvPr id="1026" name="Picture 2">
            <a:extLst>
              <a:ext uri="{FF2B5EF4-FFF2-40B4-BE49-F238E27FC236}">
                <a16:creationId xmlns:a16="http://schemas.microsoft.com/office/drawing/2014/main" id="{7FEF0D93-28CD-A1E9-B247-D5E86B00E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68900"/>
            <a:ext cx="10276703" cy="47489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4F58BA-B851-7F6B-3F1D-458B6A97FEA2}"/>
              </a:ext>
            </a:extLst>
          </p:cNvPr>
          <p:cNvSpPr txBox="1"/>
          <p:nvPr/>
        </p:nvSpPr>
        <p:spPr>
          <a:xfrm>
            <a:off x="5362833" y="5844746"/>
            <a:ext cx="5042534" cy="369332"/>
          </a:xfrm>
          <a:prstGeom prst="rect">
            <a:avLst/>
          </a:prstGeom>
          <a:noFill/>
        </p:spPr>
        <p:txBody>
          <a:bodyPr wrap="none" rtlCol="0">
            <a:spAutoFit/>
          </a:bodyPr>
          <a:lstStyle/>
          <a:p>
            <a:r>
              <a:rPr lang="en-US" i="1" dirty="0">
                <a:solidFill>
                  <a:srgbClr val="0432FF"/>
                </a:solidFill>
              </a:rPr>
              <a:t>We separate the interface from the implementation</a:t>
            </a:r>
          </a:p>
        </p:txBody>
      </p:sp>
    </p:spTree>
    <p:extLst>
      <p:ext uri="{BB962C8B-B14F-4D97-AF65-F5344CB8AC3E}">
        <p14:creationId xmlns:p14="http://schemas.microsoft.com/office/powerpoint/2010/main" val="2768407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F8E4-4463-2D1B-B4B8-BEC7C5C9EEB2}"/>
              </a:ext>
            </a:extLst>
          </p:cNvPr>
          <p:cNvSpPr>
            <a:spLocks noGrp="1"/>
          </p:cNvSpPr>
          <p:nvPr>
            <p:ph type="title"/>
          </p:nvPr>
        </p:nvSpPr>
        <p:spPr/>
        <p:txBody>
          <a:bodyPr/>
          <a:lstStyle/>
          <a:p>
            <a:r>
              <a:rPr lang="en-US" dirty="0"/>
              <a:t>Example 1: using an existing generic function</a:t>
            </a:r>
          </a:p>
        </p:txBody>
      </p:sp>
      <p:sp>
        <p:nvSpPr>
          <p:cNvPr id="3" name="Content Placeholder 2">
            <a:extLst>
              <a:ext uri="{FF2B5EF4-FFF2-40B4-BE49-F238E27FC236}">
                <a16:creationId xmlns:a16="http://schemas.microsoft.com/office/drawing/2014/main" id="{9E34D827-3DE7-9D5D-2FBC-D06AF4607C2A}"/>
              </a:ext>
            </a:extLst>
          </p:cNvPr>
          <p:cNvSpPr>
            <a:spLocks noGrp="1"/>
          </p:cNvSpPr>
          <p:nvPr>
            <p:ph sz="half" idx="1"/>
          </p:nvPr>
        </p:nvSpPr>
        <p:spPr>
          <a:xfrm>
            <a:off x="251254" y="1553931"/>
            <a:ext cx="5062151" cy="4775885"/>
          </a:xfrm>
        </p:spPr>
        <p:txBody>
          <a:bodyPr>
            <a:normAutofit fontScale="77500" lnSpcReduction="20000"/>
          </a:bodyPr>
          <a:lstStyle/>
          <a:p>
            <a:r>
              <a:rPr lang="en-US" dirty="0"/>
              <a:t>When using polymorphism with S3, most likely you will use existing generic functions already available within R, for example, summary(), plot(), and print(). </a:t>
            </a:r>
          </a:p>
          <a:p>
            <a:r>
              <a:rPr lang="en-US" dirty="0"/>
              <a:t>Here, we will show an example of this process and focus on the generic function print(), which formats the output from an object when it is typed in the console.</a:t>
            </a:r>
          </a:p>
          <a:p>
            <a:r>
              <a:rPr lang="en-US" dirty="0"/>
              <a:t>Before looking at the first of two examples, you can confirm that print() is indeed a generic function, with the giveaway feature that contains just one line of code, and that this line of code invokes the function </a:t>
            </a:r>
            <a:r>
              <a:rPr lang="en-US" dirty="0" err="1"/>
              <a:t>UseMethod</a:t>
            </a:r>
            <a:r>
              <a:rPr lang="en-US" dirty="0"/>
              <a:t>().</a:t>
            </a:r>
          </a:p>
        </p:txBody>
      </p:sp>
      <p:sp>
        <p:nvSpPr>
          <p:cNvPr id="5" name="Slide Number Placeholder 4">
            <a:extLst>
              <a:ext uri="{FF2B5EF4-FFF2-40B4-BE49-F238E27FC236}">
                <a16:creationId xmlns:a16="http://schemas.microsoft.com/office/drawing/2014/main" id="{7011791A-2879-87CA-DA75-00C157CA457D}"/>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8589006F-2C64-32A6-CEC0-8BD8C150ED9E}"/>
              </a:ext>
            </a:extLst>
          </p:cNvPr>
          <p:cNvPicPr>
            <a:picLocks noChangeAspect="1"/>
          </p:cNvPicPr>
          <p:nvPr/>
        </p:nvPicPr>
        <p:blipFill>
          <a:blip r:embed="rId2"/>
          <a:stretch>
            <a:fillRect/>
          </a:stretch>
        </p:blipFill>
        <p:spPr>
          <a:xfrm>
            <a:off x="5479989" y="1553931"/>
            <a:ext cx="6486608" cy="4550307"/>
          </a:xfrm>
          <a:prstGeom prst="rect">
            <a:avLst/>
          </a:prstGeom>
        </p:spPr>
      </p:pic>
    </p:spTree>
    <p:extLst>
      <p:ext uri="{BB962C8B-B14F-4D97-AF65-F5344CB8AC3E}">
        <p14:creationId xmlns:p14="http://schemas.microsoft.com/office/powerpoint/2010/main" val="214041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E26A-E386-6902-B924-0DB58BA48B72}"/>
              </a:ext>
            </a:extLst>
          </p:cNvPr>
          <p:cNvSpPr>
            <a:spLocks noGrp="1"/>
          </p:cNvSpPr>
          <p:nvPr>
            <p:ph type="title"/>
          </p:nvPr>
        </p:nvSpPr>
        <p:spPr/>
        <p:txBody>
          <a:bodyPr/>
          <a:lstStyle/>
          <a:p>
            <a:r>
              <a:rPr lang="en-US" b="1" dirty="0">
                <a:solidFill>
                  <a:srgbClr val="00B050"/>
                </a:solidFill>
              </a:rPr>
              <a:t>Challenge 6.1</a:t>
            </a:r>
          </a:p>
        </p:txBody>
      </p:sp>
      <p:sp>
        <p:nvSpPr>
          <p:cNvPr id="3" name="Slide Number Placeholder 2">
            <a:extLst>
              <a:ext uri="{FF2B5EF4-FFF2-40B4-BE49-F238E27FC236}">
                <a16:creationId xmlns:a16="http://schemas.microsoft.com/office/drawing/2014/main" id="{A42E4866-ECC1-0ED6-073F-3448F72D6708}"/>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3438829B-5F89-FB1C-D98E-35F50D37B230}"/>
              </a:ext>
            </a:extLst>
          </p:cNvPr>
          <p:cNvPicPr>
            <a:picLocks noChangeAspect="1"/>
          </p:cNvPicPr>
          <p:nvPr/>
        </p:nvPicPr>
        <p:blipFill>
          <a:blip r:embed="rId2"/>
          <a:stretch>
            <a:fillRect/>
          </a:stretch>
        </p:blipFill>
        <p:spPr>
          <a:xfrm>
            <a:off x="424032" y="1677772"/>
            <a:ext cx="11343936" cy="3685060"/>
          </a:xfrm>
          <a:prstGeom prst="rect">
            <a:avLst/>
          </a:prstGeom>
        </p:spPr>
      </p:pic>
    </p:spTree>
    <p:extLst>
      <p:ext uri="{BB962C8B-B14F-4D97-AF65-F5344CB8AC3E}">
        <p14:creationId xmlns:p14="http://schemas.microsoft.com/office/powerpoint/2010/main" val="376908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5387-50E2-629C-506F-54115D8B01BC}"/>
              </a:ext>
            </a:extLst>
          </p:cNvPr>
          <p:cNvSpPr>
            <a:spLocks noGrp="1"/>
          </p:cNvSpPr>
          <p:nvPr>
            <p:ph type="title"/>
          </p:nvPr>
        </p:nvSpPr>
        <p:spPr/>
        <p:txBody>
          <a:bodyPr/>
          <a:lstStyle/>
          <a:p>
            <a:pPr algn="l"/>
            <a:r>
              <a:rPr lang="en-US" dirty="0"/>
              <a:t>Overview</a:t>
            </a:r>
          </a:p>
        </p:txBody>
      </p:sp>
      <p:sp>
        <p:nvSpPr>
          <p:cNvPr id="3" name="Content Placeholder 2">
            <a:extLst>
              <a:ext uri="{FF2B5EF4-FFF2-40B4-BE49-F238E27FC236}">
                <a16:creationId xmlns:a16="http://schemas.microsoft.com/office/drawing/2014/main" id="{2374403B-5EF1-12E6-9D5D-90D8C4E2938E}"/>
              </a:ext>
            </a:extLst>
          </p:cNvPr>
          <p:cNvSpPr>
            <a:spLocks noGrp="1"/>
          </p:cNvSpPr>
          <p:nvPr>
            <p:ph sz="half" idx="1"/>
          </p:nvPr>
        </p:nvSpPr>
        <p:spPr/>
        <p:txBody>
          <a:bodyPr>
            <a:normAutofit fontScale="92500" lnSpcReduction="20000"/>
          </a:bodyPr>
          <a:lstStyle/>
          <a:p>
            <a:r>
              <a:rPr lang="en-US" dirty="0"/>
              <a:t>S3 is based on the idea of coding generic functions (for example, the base R function summary() is a generic function)</a:t>
            </a:r>
          </a:p>
          <a:p>
            <a:r>
              <a:rPr lang="en-US" dirty="0"/>
              <a:t>We can then write specific functions (often called methods) that are different implementations of a generic function. </a:t>
            </a:r>
          </a:p>
          <a:p>
            <a:r>
              <a:rPr lang="en-US" dirty="0"/>
              <a:t>The advantage of the S3 approach is that it shields a lot of complexity from the user, and makes it easier to focus on the data processing workflow.</a:t>
            </a:r>
          </a:p>
        </p:txBody>
      </p:sp>
      <p:sp>
        <p:nvSpPr>
          <p:cNvPr id="5" name="Slide Number Placeholder 4">
            <a:extLst>
              <a:ext uri="{FF2B5EF4-FFF2-40B4-BE49-F238E27FC236}">
                <a16:creationId xmlns:a16="http://schemas.microsoft.com/office/drawing/2014/main" id="{120E972B-30D3-34C4-64C9-7E480772CA81}"/>
              </a:ext>
            </a:extLst>
          </p:cNvPr>
          <p:cNvSpPr>
            <a:spLocks noGrp="1"/>
          </p:cNvSpPr>
          <p:nvPr>
            <p:ph type="sldNum" sz="quarter" idx="12"/>
          </p:nvPr>
        </p:nvSpPr>
        <p:spPr/>
        <p:txBody>
          <a:bodyPr/>
          <a:lstStyle/>
          <a:p>
            <a:fld id="{85C893B6-8239-B544-860F-8E6624F3670C}" type="slidenum">
              <a:rPr lang="en-US" smtClean="0"/>
              <a:t>2</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CEF21A18-3E00-C449-2DEB-EE7376F76317}"/>
              </a:ext>
            </a:extLst>
          </p:cNvPr>
          <p:cNvPicPr>
            <a:picLocks noChangeAspect="1"/>
          </p:cNvPicPr>
          <p:nvPr/>
        </p:nvPicPr>
        <p:blipFill>
          <a:blip r:embed="rId2"/>
          <a:srcRect r="27270" b="70189"/>
          <a:stretch/>
        </p:blipFill>
        <p:spPr>
          <a:xfrm>
            <a:off x="6096000" y="1417638"/>
            <a:ext cx="5506820" cy="159741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83D6A7-4C60-2112-C4CD-26143415E6AB}"/>
              </a:ext>
            </a:extLst>
          </p:cNvPr>
          <p:cNvPicPr>
            <a:picLocks noChangeAspect="1"/>
          </p:cNvPicPr>
          <p:nvPr/>
        </p:nvPicPr>
        <p:blipFill>
          <a:blip r:embed="rId3"/>
          <a:stretch>
            <a:fillRect/>
          </a:stretch>
        </p:blipFill>
        <p:spPr>
          <a:xfrm>
            <a:off x="6096000" y="3621540"/>
            <a:ext cx="5506820" cy="2328754"/>
          </a:xfrm>
          <a:prstGeom prst="rect">
            <a:avLst/>
          </a:prstGeom>
        </p:spPr>
      </p:pic>
    </p:spTree>
    <p:extLst>
      <p:ext uri="{BB962C8B-B14F-4D97-AF65-F5344CB8AC3E}">
        <p14:creationId xmlns:p14="http://schemas.microsoft.com/office/powerpoint/2010/main" val="3036500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673C-A8CE-8A30-D2F9-7C3E77AE193E}"/>
              </a:ext>
            </a:extLst>
          </p:cNvPr>
          <p:cNvSpPr>
            <a:spLocks noGrp="1"/>
          </p:cNvSpPr>
          <p:nvPr>
            <p:ph type="title"/>
          </p:nvPr>
        </p:nvSpPr>
        <p:spPr/>
        <p:txBody>
          <a:bodyPr/>
          <a:lstStyle/>
          <a:p>
            <a:r>
              <a:rPr lang="en-US" dirty="0"/>
              <a:t>Example 2: Custom-built generic functions</a:t>
            </a:r>
          </a:p>
        </p:txBody>
      </p:sp>
      <p:sp>
        <p:nvSpPr>
          <p:cNvPr id="3" name="Content Placeholder 2">
            <a:extLst>
              <a:ext uri="{FF2B5EF4-FFF2-40B4-BE49-F238E27FC236}">
                <a16:creationId xmlns:a16="http://schemas.microsoft.com/office/drawing/2014/main" id="{73339DE5-4514-3762-E8D7-3C3792372EF4}"/>
              </a:ext>
            </a:extLst>
          </p:cNvPr>
          <p:cNvSpPr>
            <a:spLocks noGrp="1"/>
          </p:cNvSpPr>
          <p:nvPr>
            <p:ph sz="half" idx="1"/>
          </p:nvPr>
        </p:nvSpPr>
        <p:spPr>
          <a:xfrm>
            <a:off x="406546" y="1600201"/>
            <a:ext cx="5384800" cy="4865910"/>
          </a:xfrm>
        </p:spPr>
        <p:txBody>
          <a:bodyPr>
            <a:normAutofit fontScale="85000" lnSpcReduction="20000"/>
          </a:bodyPr>
          <a:lstStyle/>
          <a:p>
            <a:r>
              <a:rPr lang="en-US" dirty="0"/>
              <a:t>Each object has a list structure that contains two variables, the account number and the balance.</a:t>
            </a:r>
          </a:p>
          <a:p>
            <a:r>
              <a:rPr lang="en-US" dirty="0"/>
              <a:t>A constructor is used to create a new account object.</a:t>
            </a:r>
          </a:p>
          <a:p>
            <a:r>
              <a:rPr lang="en-US" dirty="0"/>
              <a:t>The “account” class has two new generic functions: debit(), which reduces the balance by a given amount, credit(), which increases the balance.</a:t>
            </a:r>
          </a:p>
          <a:p>
            <a:r>
              <a:rPr lang="en-US" dirty="0"/>
              <a:t>There are three generic methods defined as </a:t>
            </a:r>
          </a:p>
          <a:p>
            <a:pPr lvl="1"/>
            <a:r>
              <a:rPr lang="en-US" dirty="0" err="1"/>
              <a:t>debit.account</a:t>
            </a:r>
            <a:r>
              <a:rPr lang="en-US" dirty="0"/>
              <a:t>(), </a:t>
            </a:r>
          </a:p>
          <a:p>
            <a:pPr lvl="1"/>
            <a:r>
              <a:rPr lang="en-US" dirty="0" err="1"/>
              <a:t>credit.account</a:t>
            </a:r>
            <a:r>
              <a:rPr lang="en-US" dirty="0"/>
              <a:t>() and</a:t>
            </a:r>
          </a:p>
          <a:p>
            <a:pPr lvl="1"/>
            <a:r>
              <a:rPr lang="en-US" dirty="0" err="1"/>
              <a:t>print.account</a:t>
            </a:r>
            <a:r>
              <a:rPr lang="en-US" dirty="0"/>
              <a:t>()</a:t>
            </a:r>
          </a:p>
        </p:txBody>
      </p:sp>
      <p:sp>
        <p:nvSpPr>
          <p:cNvPr id="5" name="Slide Number Placeholder 4">
            <a:extLst>
              <a:ext uri="{FF2B5EF4-FFF2-40B4-BE49-F238E27FC236}">
                <a16:creationId xmlns:a16="http://schemas.microsoft.com/office/drawing/2014/main" id="{9C2D897E-3764-2529-59DF-DBB1CB9DA87B}"/>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9" name="Picture 8">
            <a:extLst>
              <a:ext uri="{FF2B5EF4-FFF2-40B4-BE49-F238E27FC236}">
                <a16:creationId xmlns:a16="http://schemas.microsoft.com/office/drawing/2014/main" id="{5FC920A5-E58C-184B-5455-D76B2D71B659}"/>
              </a:ext>
            </a:extLst>
          </p:cNvPr>
          <p:cNvPicPr>
            <a:picLocks noChangeAspect="1"/>
          </p:cNvPicPr>
          <p:nvPr/>
        </p:nvPicPr>
        <p:blipFill>
          <a:blip r:embed="rId2"/>
          <a:stretch>
            <a:fillRect/>
          </a:stretch>
        </p:blipFill>
        <p:spPr>
          <a:xfrm>
            <a:off x="5791346" y="1600201"/>
            <a:ext cx="6182495" cy="2068536"/>
          </a:xfrm>
          <a:prstGeom prst="rect">
            <a:avLst/>
          </a:prstGeom>
        </p:spPr>
      </p:pic>
      <p:pic>
        <p:nvPicPr>
          <p:cNvPr id="13" name="Picture 12">
            <a:extLst>
              <a:ext uri="{FF2B5EF4-FFF2-40B4-BE49-F238E27FC236}">
                <a16:creationId xmlns:a16="http://schemas.microsoft.com/office/drawing/2014/main" id="{98AA52AC-C565-DC69-9053-7D5F186D6D1E}"/>
              </a:ext>
            </a:extLst>
          </p:cNvPr>
          <p:cNvPicPr>
            <a:picLocks noChangeAspect="1"/>
          </p:cNvPicPr>
          <p:nvPr/>
        </p:nvPicPr>
        <p:blipFill>
          <a:blip r:embed="rId3"/>
          <a:srcRect r="24936"/>
          <a:stretch/>
        </p:blipFill>
        <p:spPr>
          <a:xfrm>
            <a:off x="5759816" y="3851300"/>
            <a:ext cx="6214026" cy="2349803"/>
          </a:xfrm>
          <a:prstGeom prst="rect">
            <a:avLst/>
          </a:prstGeom>
        </p:spPr>
      </p:pic>
    </p:spTree>
    <p:extLst>
      <p:ext uri="{BB962C8B-B14F-4D97-AF65-F5344CB8AC3E}">
        <p14:creationId xmlns:p14="http://schemas.microsoft.com/office/powerpoint/2010/main" val="1272314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BAFB-9118-041D-F324-7072F64C6717}"/>
              </a:ext>
            </a:extLst>
          </p:cNvPr>
          <p:cNvSpPr>
            <a:spLocks noGrp="1"/>
          </p:cNvSpPr>
          <p:nvPr>
            <p:ph type="title"/>
          </p:nvPr>
        </p:nvSpPr>
        <p:spPr/>
        <p:txBody>
          <a:bodyPr/>
          <a:lstStyle/>
          <a:p>
            <a:r>
              <a:rPr lang="en-US" dirty="0"/>
              <a:t>Adding methods for account class</a:t>
            </a:r>
          </a:p>
        </p:txBody>
      </p:sp>
      <p:sp>
        <p:nvSpPr>
          <p:cNvPr id="3" name="Slide Number Placeholder 2">
            <a:extLst>
              <a:ext uri="{FF2B5EF4-FFF2-40B4-BE49-F238E27FC236}">
                <a16:creationId xmlns:a16="http://schemas.microsoft.com/office/drawing/2014/main" id="{FDA402ED-2CA8-AE20-D000-6CAB86582F74}"/>
              </a:ext>
            </a:extLst>
          </p:cNvPr>
          <p:cNvSpPr>
            <a:spLocks noGrp="1"/>
          </p:cNvSpPr>
          <p:nvPr>
            <p:ph type="sldNum" sz="quarter" idx="12"/>
          </p:nvPr>
        </p:nvSpPr>
        <p:spPr>
          <a:xfrm>
            <a:off x="11672522" y="6609908"/>
            <a:ext cx="501696" cy="357579"/>
          </a:xfrm>
        </p:spPr>
        <p:txBody>
          <a:bodyPr/>
          <a:lstStyle/>
          <a:p>
            <a:fld id="{85C893B6-8239-B544-860F-8E6624F3670C}" type="slidenum">
              <a:rPr lang="en-US" smtClean="0"/>
              <a:t>21</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83AEE79B-A9C5-20F9-E982-89F9959E08BD}"/>
              </a:ext>
            </a:extLst>
          </p:cNvPr>
          <p:cNvPicPr>
            <a:picLocks noChangeAspect="1"/>
          </p:cNvPicPr>
          <p:nvPr/>
        </p:nvPicPr>
        <p:blipFill>
          <a:blip r:embed="rId2"/>
          <a:stretch>
            <a:fillRect/>
          </a:stretch>
        </p:blipFill>
        <p:spPr>
          <a:xfrm>
            <a:off x="1827790" y="1417638"/>
            <a:ext cx="8527591" cy="1585054"/>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2EA0FD79-1955-FDDA-B9A7-38BB43582A2C}"/>
              </a:ext>
            </a:extLst>
          </p:cNvPr>
          <p:cNvPicPr>
            <a:picLocks noChangeAspect="1"/>
          </p:cNvPicPr>
          <p:nvPr/>
        </p:nvPicPr>
        <p:blipFill>
          <a:blip r:embed="rId3"/>
          <a:stretch>
            <a:fillRect/>
          </a:stretch>
        </p:blipFill>
        <p:spPr>
          <a:xfrm>
            <a:off x="1827790" y="3023710"/>
            <a:ext cx="8527591" cy="1728852"/>
          </a:xfrm>
          <a:prstGeom prst="rect">
            <a:avLst/>
          </a:prstGeom>
        </p:spPr>
      </p:pic>
      <p:pic>
        <p:nvPicPr>
          <p:cNvPr id="9" name="Picture 8" descr="A white background with black text&#10;&#10;Description automatically generated">
            <a:extLst>
              <a:ext uri="{FF2B5EF4-FFF2-40B4-BE49-F238E27FC236}">
                <a16:creationId xmlns:a16="http://schemas.microsoft.com/office/drawing/2014/main" id="{AC333052-617F-EB32-2549-FE3E553491CE}"/>
              </a:ext>
            </a:extLst>
          </p:cNvPr>
          <p:cNvPicPr>
            <a:picLocks noChangeAspect="1"/>
          </p:cNvPicPr>
          <p:nvPr/>
        </p:nvPicPr>
        <p:blipFill>
          <a:blip r:embed="rId4"/>
          <a:stretch>
            <a:fillRect/>
          </a:stretch>
        </p:blipFill>
        <p:spPr>
          <a:xfrm>
            <a:off x="1827790" y="4773580"/>
            <a:ext cx="8536420" cy="1249748"/>
          </a:xfrm>
          <a:prstGeom prst="rect">
            <a:avLst/>
          </a:prstGeom>
        </p:spPr>
      </p:pic>
    </p:spTree>
    <p:extLst>
      <p:ext uri="{BB962C8B-B14F-4D97-AF65-F5344CB8AC3E}">
        <p14:creationId xmlns:p14="http://schemas.microsoft.com/office/powerpoint/2010/main" val="157803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AAAE-5DB2-4E9B-0FE9-851CC22C40C5}"/>
              </a:ext>
            </a:extLst>
          </p:cNvPr>
          <p:cNvSpPr>
            <a:spLocks noGrp="1"/>
          </p:cNvSpPr>
          <p:nvPr>
            <p:ph type="title"/>
          </p:nvPr>
        </p:nvSpPr>
        <p:spPr/>
        <p:txBody>
          <a:bodyPr/>
          <a:lstStyle/>
          <a:p>
            <a:r>
              <a:rPr lang="en-US" dirty="0"/>
              <a:t>Calling the methods</a:t>
            </a:r>
          </a:p>
        </p:txBody>
      </p:sp>
      <p:sp>
        <p:nvSpPr>
          <p:cNvPr id="3" name="Slide Number Placeholder 2">
            <a:extLst>
              <a:ext uri="{FF2B5EF4-FFF2-40B4-BE49-F238E27FC236}">
                <a16:creationId xmlns:a16="http://schemas.microsoft.com/office/drawing/2014/main" id="{2F10DFBA-D241-8924-0B6B-78974452554B}"/>
              </a:ext>
            </a:extLst>
          </p:cNvPr>
          <p:cNvSpPr>
            <a:spLocks noGrp="1"/>
          </p:cNvSpPr>
          <p:nvPr>
            <p:ph type="sldNum" sz="quarter" idx="12"/>
          </p:nvPr>
        </p:nvSpPr>
        <p:spPr/>
        <p:txBody>
          <a:bodyPr/>
          <a:lstStyle/>
          <a:p>
            <a:fld id="{85C893B6-8239-B544-860F-8E6624F3670C}" type="slidenum">
              <a:rPr lang="en-US" smtClean="0"/>
              <a:t>22</a:t>
            </a:fld>
            <a:endParaRPr lang="en-US"/>
          </a:p>
        </p:txBody>
      </p:sp>
      <p:pic>
        <p:nvPicPr>
          <p:cNvPr id="10" name="Picture 9">
            <a:extLst>
              <a:ext uri="{FF2B5EF4-FFF2-40B4-BE49-F238E27FC236}">
                <a16:creationId xmlns:a16="http://schemas.microsoft.com/office/drawing/2014/main" id="{16FFAD1F-77C8-52D4-6CD4-3AA8B74DA76F}"/>
              </a:ext>
            </a:extLst>
          </p:cNvPr>
          <p:cNvPicPr>
            <a:picLocks noChangeAspect="1"/>
          </p:cNvPicPr>
          <p:nvPr/>
        </p:nvPicPr>
        <p:blipFill>
          <a:blip r:embed="rId2"/>
          <a:stretch>
            <a:fillRect/>
          </a:stretch>
        </p:blipFill>
        <p:spPr>
          <a:xfrm>
            <a:off x="1567248" y="1193799"/>
            <a:ext cx="8849498" cy="5089907"/>
          </a:xfrm>
          <a:prstGeom prst="rect">
            <a:avLst/>
          </a:prstGeom>
        </p:spPr>
      </p:pic>
    </p:spTree>
    <p:extLst>
      <p:ext uri="{BB962C8B-B14F-4D97-AF65-F5344CB8AC3E}">
        <p14:creationId xmlns:p14="http://schemas.microsoft.com/office/powerpoint/2010/main" val="414888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E8C7-54CD-E9A7-E5E0-259989A63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E246A-1938-4C27-6B27-AAC887B527DF}"/>
              </a:ext>
            </a:extLst>
          </p:cNvPr>
          <p:cNvSpPr>
            <a:spLocks noGrp="1"/>
          </p:cNvSpPr>
          <p:nvPr>
            <p:ph type="title"/>
          </p:nvPr>
        </p:nvSpPr>
        <p:spPr/>
        <p:txBody>
          <a:bodyPr/>
          <a:lstStyle/>
          <a:p>
            <a:r>
              <a:rPr lang="en-US" b="1" dirty="0">
                <a:solidFill>
                  <a:srgbClr val="00B050"/>
                </a:solidFill>
              </a:rPr>
              <a:t>Challenge 6.2</a:t>
            </a:r>
          </a:p>
        </p:txBody>
      </p:sp>
      <p:sp>
        <p:nvSpPr>
          <p:cNvPr id="3" name="Slide Number Placeholder 2">
            <a:extLst>
              <a:ext uri="{FF2B5EF4-FFF2-40B4-BE49-F238E27FC236}">
                <a16:creationId xmlns:a16="http://schemas.microsoft.com/office/drawing/2014/main" id="{F2FFE67D-E38B-CD69-1E8F-C22BEE96DF1E}"/>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6" name="Picture 5" descr="A screenshot of a computer&#10;&#10;Description automatically generated">
            <a:extLst>
              <a:ext uri="{FF2B5EF4-FFF2-40B4-BE49-F238E27FC236}">
                <a16:creationId xmlns:a16="http://schemas.microsoft.com/office/drawing/2014/main" id="{D0736A1F-1C92-CB06-19D8-1A9C8010236E}"/>
              </a:ext>
            </a:extLst>
          </p:cNvPr>
          <p:cNvPicPr>
            <a:picLocks noChangeAspect="1"/>
          </p:cNvPicPr>
          <p:nvPr/>
        </p:nvPicPr>
        <p:blipFill>
          <a:blip r:embed="rId2"/>
          <a:srcRect l="7843" b="59130"/>
          <a:stretch/>
        </p:blipFill>
        <p:spPr>
          <a:xfrm>
            <a:off x="208006" y="2014152"/>
            <a:ext cx="7554793" cy="261963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576BCF9-57E1-1111-786C-951EFCBA9932}"/>
              </a:ext>
            </a:extLst>
          </p:cNvPr>
          <p:cNvPicPr>
            <a:picLocks noChangeAspect="1"/>
          </p:cNvPicPr>
          <p:nvPr/>
        </p:nvPicPr>
        <p:blipFill>
          <a:blip r:embed="rId2"/>
          <a:srcRect t="42883" r="41150"/>
          <a:stretch/>
        </p:blipFill>
        <p:spPr>
          <a:xfrm>
            <a:off x="7409935" y="1693480"/>
            <a:ext cx="4574059" cy="3471040"/>
          </a:xfrm>
          <a:prstGeom prst="rect">
            <a:avLst/>
          </a:prstGeom>
        </p:spPr>
      </p:pic>
    </p:spTree>
    <p:extLst>
      <p:ext uri="{BB962C8B-B14F-4D97-AF65-F5344CB8AC3E}">
        <p14:creationId xmlns:p14="http://schemas.microsoft.com/office/powerpoint/2010/main" val="153150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321C-5BE1-95F9-1BBF-283269F3AC5C}"/>
              </a:ext>
            </a:extLst>
          </p:cNvPr>
          <p:cNvSpPr>
            <a:spLocks noGrp="1"/>
          </p:cNvSpPr>
          <p:nvPr>
            <p:ph type="title"/>
          </p:nvPr>
        </p:nvSpPr>
        <p:spPr/>
        <p:txBody>
          <a:bodyPr/>
          <a:lstStyle/>
          <a:p>
            <a:r>
              <a:rPr lang="en-US" dirty="0"/>
              <a:t>Inheritance with S3</a:t>
            </a:r>
          </a:p>
        </p:txBody>
      </p:sp>
      <p:sp>
        <p:nvSpPr>
          <p:cNvPr id="3" name="Content Placeholder 2">
            <a:extLst>
              <a:ext uri="{FF2B5EF4-FFF2-40B4-BE49-F238E27FC236}">
                <a16:creationId xmlns:a16="http://schemas.microsoft.com/office/drawing/2014/main" id="{7E935118-6287-F18D-D0F0-C6FA14033D33}"/>
              </a:ext>
            </a:extLst>
          </p:cNvPr>
          <p:cNvSpPr>
            <a:spLocks noGrp="1"/>
          </p:cNvSpPr>
          <p:nvPr>
            <p:ph sz="half" idx="1"/>
          </p:nvPr>
        </p:nvSpPr>
        <p:spPr>
          <a:xfrm>
            <a:off x="609600" y="1600201"/>
            <a:ext cx="4481384" cy="4525963"/>
          </a:xfrm>
        </p:spPr>
        <p:txBody>
          <a:bodyPr>
            <a:normAutofit fontScale="77500" lnSpcReduction="20000"/>
          </a:bodyPr>
          <a:lstStyle/>
          <a:p>
            <a:r>
              <a:rPr lang="en-US" dirty="0"/>
              <a:t>In object-oriented languages, the idea of inheritance is to create new classes as specialized version of older ones (</a:t>
            </a:r>
            <a:r>
              <a:rPr lang="en-US" dirty="0" err="1"/>
              <a:t>Matloff</a:t>
            </a:r>
            <a:r>
              <a:rPr lang="en-US" dirty="0"/>
              <a:t>, 2011), and S3 provides this</a:t>
            </a:r>
          </a:p>
          <a:p>
            <a:r>
              <a:rPr lang="en-US" dirty="0"/>
              <a:t>The advantage of using inheritance is that the existing class methods of a superclass can be used by subclass.</a:t>
            </a:r>
          </a:p>
          <a:p>
            <a:r>
              <a:rPr lang="en-US" dirty="0"/>
              <a:t>To explore how inheritance works in S3, we first define what will be a superclass, which is the class “student”.</a:t>
            </a:r>
          </a:p>
          <a:p>
            <a:r>
              <a:rPr lang="en-US" dirty="0"/>
              <a:t>We define a subclass, post-graduate student</a:t>
            </a:r>
          </a:p>
          <a:p>
            <a:endParaRPr lang="en-US" dirty="0"/>
          </a:p>
        </p:txBody>
      </p:sp>
      <p:sp>
        <p:nvSpPr>
          <p:cNvPr id="5" name="Slide Number Placeholder 4">
            <a:extLst>
              <a:ext uri="{FF2B5EF4-FFF2-40B4-BE49-F238E27FC236}">
                <a16:creationId xmlns:a16="http://schemas.microsoft.com/office/drawing/2014/main" id="{7FABECB2-22C7-5333-EC17-3C5DEC887FAE}"/>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7" name="Picture 6" descr="A screenshot of a computer code&#10;&#10;Description automatically generated">
            <a:extLst>
              <a:ext uri="{FF2B5EF4-FFF2-40B4-BE49-F238E27FC236}">
                <a16:creationId xmlns:a16="http://schemas.microsoft.com/office/drawing/2014/main" id="{215ADC65-14E4-9869-55C6-22B54D14921E}"/>
              </a:ext>
            </a:extLst>
          </p:cNvPr>
          <p:cNvPicPr>
            <a:picLocks noChangeAspect="1"/>
          </p:cNvPicPr>
          <p:nvPr/>
        </p:nvPicPr>
        <p:blipFill>
          <a:blip r:embed="rId2"/>
          <a:srcRect r="5536"/>
          <a:stretch/>
        </p:blipFill>
        <p:spPr>
          <a:xfrm>
            <a:off x="5098816" y="1335975"/>
            <a:ext cx="6734432" cy="2535358"/>
          </a:xfrm>
          <a:prstGeom prst="rect">
            <a:avLst/>
          </a:prstGeom>
        </p:spPr>
      </p:pic>
      <p:pic>
        <p:nvPicPr>
          <p:cNvPr id="9" name="Picture 8" descr="A white background with black text&#10;&#10;Description automatically generated">
            <a:extLst>
              <a:ext uri="{FF2B5EF4-FFF2-40B4-BE49-F238E27FC236}">
                <a16:creationId xmlns:a16="http://schemas.microsoft.com/office/drawing/2014/main" id="{0EF86BDB-306C-A8BE-3CC9-C91B38730E06}"/>
              </a:ext>
            </a:extLst>
          </p:cNvPr>
          <p:cNvPicPr>
            <a:picLocks noChangeAspect="1"/>
          </p:cNvPicPr>
          <p:nvPr/>
        </p:nvPicPr>
        <p:blipFill>
          <a:blip r:embed="rId3"/>
          <a:srcRect r="13354"/>
          <a:stretch/>
        </p:blipFill>
        <p:spPr>
          <a:xfrm>
            <a:off x="5098816" y="4012416"/>
            <a:ext cx="6734432" cy="1203903"/>
          </a:xfrm>
          <a:prstGeom prst="rect">
            <a:avLst/>
          </a:prstGeom>
        </p:spPr>
      </p:pic>
      <p:pic>
        <p:nvPicPr>
          <p:cNvPr id="11" name="Picture 10">
            <a:extLst>
              <a:ext uri="{FF2B5EF4-FFF2-40B4-BE49-F238E27FC236}">
                <a16:creationId xmlns:a16="http://schemas.microsoft.com/office/drawing/2014/main" id="{6909A0BA-C880-5A72-D4AF-5B8773C5C8A9}"/>
              </a:ext>
            </a:extLst>
          </p:cNvPr>
          <p:cNvPicPr>
            <a:picLocks noChangeAspect="1"/>
          </p:cNvPicPr>
          <p:nvPr/>
        </p:nvPicPr>
        <p:blipFill>
          <a:blip r:embed="rId4"/>
          <a:srcRect r="13354"/>
          <a:stretch/>
        </p:blipFill>
        <p:spPr>
          <a:xfrm>
            <a:off x="5098816" y="5357402"/>
            <a:ext cx="6734432" cy="896815"/>
          </a:xfrm>
          <a:prstGeom prst="rect">
            <a:avLst/>
          </a:prstGeom>
        </p:spPr>
      </p:pic>
    </p:spTree>
    <p:extLst>
      <p:ext uri="{BB962C8B-B14F-4D97-AF65-F5344CB8AC3E}">
        <p14:creationId xmlns:p14="http://schemas.microsoft.com/office/powerpoint/2010/main" val="311117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7BCB-282B-5A00-6647-874D866EB6CD}"/>
              </a:ext>
            </a:extLst>
          </p:cNvPr>
          <p:cNvSpPr>
            <a:spLocks noGrp="1"/>
          </p:cNvSpPr>
          <p:nvPr>
            <p:ph type="title"/>
          </p:nvPr>
        </p:nvSpPr>
        <p:spPr/>
        <p:txBody>
          <a:bodyPr/>
          <a:lstStyle/>
          <a:p>
            <a:r>
              <a:rPr lang="en-US" dirty="0"/>
              <a:t>The impact of inheritance</a:t>
            </a:r>
          </a:p>
        </p:txBody>
      </p:sp>
      <p:sp>
        <p:nvSpPr>
          <p:cNvPr id="3" name="Content Placeholder 2">
            <a:extLst>
              <a:ext uri="{FF2B5EF4-FFF2-40B4-BE49-F238E27FC236}">
                <a16:creationId xmlns:a16="http://schemas.microsoft.com/office/drawing/2014/main" id="{3A467813-B724-58E7-AFC9-9C07EEE857C2}"/>
              </a:ext>
            </a:extLst>
          </p:cNvPr>
          <p:cNvSpPr>
            <a:spLocks noGrp="1"/>
          </p:cNvSpPr>
          <p:nvPr>
            <p:ph sz="half" idx="1"/>
          </p:nvPr>
        </p:nvSpPr>
        <p:spPr>
          <a:xfrm>
            <a:off x="609599" y="1600201"/>
            <a:ext cx="4493741" cy="4525963"/>
          </a:xfrm>
        </p:spPr>
        <p:txBody>
          <a:bodyPr>
            <a:normAutofit fontScale="92500"/>
          </a:bodyPr>
          <a:lstStyle/>
          <a:p>
            <a:r>
              <a:rPr lang="en-US" dirty="0"/>
              <a:t>Given that the relationship is established, we can now see the benefit of this structure. For example, all methods associated with the class “student” are now available for the class “postgrad”. </a:t>
            </a:r>
          </a:p>
          <a:p>
            <a:r>
              <a:rPr lang="en-US" dirty="0"/>
              <a:t>We can see this by calling the generic function print(s2) and observing the result.</a:t>
            </a:r>
          </a:p>
        </p:txBody>
      </p:sp>
      <p:sp>
        <p:nvSpPr>
          <p:cNvPr id="5" name="Slide Number Placeholder 4">
            <a:extLst>
              <a:ext uri="{FF2B5EF4-FFF2-40B4-BE49-F238E27FC236}">
                <a16:creationId xmlns:a16="http://schemas.microsoft.com/office/drawing/2014/main" id="{092A81A6-9D44-9276-0267-CD4773E7E4DF}"/>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6" name="Picture 5">
            <a:extLst>
              <a:ext uri="{FF2B5EF4-FFF2-40B4-BE49-F238E27FC236}">
                <a16:creationId xmlns:a16="http://schemas.microsoft.com/office/drawing/2014/main" id="{43593D01-575B-4F14-590E-84F1CAEA24BE}"/>
              </a:ext>
            </a:extLst>
          </p:cNvPr>
          <p:cNvPicPr>
            <a:picLocks noChangeAspect="1"/>
          </p:cNvPicPr>
          <p:nvPr/>
        </p:nvPicPr>
        <p:blipFill>
          <a:blip r:embed="rId2"/>
          <a:srcRect r="17780"/>
          <a:stretch/>
        </p:blipFill>
        <p:spPr>
          <a:xfrm>
            <a:off x="5349661" y="3533896"/>
            <a:ext cx="6390391" cy="896815"/>
          </a:xfrm>
          <a:prstGeom prst="rect">
            <a:avLst/>
          </a:prstGeom>
        </p:spPr>
      </p:pic>
      <p:pic>
        <p:nvPicPr>
          <p:cNvPr id="8" name="Picture 7">
            <a:extLst>
              <a:ext uri="{FF2B5EF4-FFF2-40B4-BE49-F238E27FC236}">
                <a16:creationId xmlns:a16="http://schemas.microsoft.com/office/drawing/2014/main" id="{1F338030-28AC-EA0C-ACD3-958F2261D286}"/>
              </a:ext>
            </a:extLst>
          </p:cNvPr>
          <p:cNvPicPr>
            <a:picLocks noChangeAspect="1"/>
          </p:cNvPicPr>
          <p:nvPr/>
        </p:nvPicPr>
        <p:blipFill>
          <a:blip r:embed="rId3"/>
          <a:srcRect r="17781"/>
          <a:stretch/>
        </p:blipFill>
        <p:spPr>
          <a:xfrm>
            <a:off x="5349662" y="4685821"/>
            <a:ext cx="6390391" cy="628365"/>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9A097F4D-9CC4-8800-F790-68C1CA94ABD6}"/>
              </a:ext>
            </a:extLst>
          </p:cNvPr>
          <p:cNvPicPr>
            <a:picLocks noChangeAspect="1"/>
          </p:cNvPicPr>
          <p:nvPr/>
        </p:nvPicPr>
        <p:blipFill>
          <a:blip r:embed="rId4"/>
          <a:srcRect t="48655" r="5536" b="21584"/>
          <a:stretch/>
        </p:blipFill>
        <p:spPr>
          <a:xfrm>
            <a:off x="5349661" y="2569563"/>
            <a:ext cx="6390391" cy="715994"/>
          </a:xfrm>
          <a:prstGeom prst="rect">
            <a:avLst/>
          </a:prstGeom>
        </p:spPr>
      </p:pic>
    </p:spTree>
    <p:extLst>
      <p:ext uri="{BB962C8B-B14F-4D97-AF65-F5344CB8AC3E}">
        <p14:creationId xmlns:p14="http://schemas.microsoft.com/office/powerpoint/2010/main" val="4126182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17AAF-2224-D8FE-8573-84F94ACA5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7CA5C-0C1E-2324-03DB-F07B4B30DA20}"/>
              </a:ext>
            </a:extLst>
          </p:cNvPr>
          <p:cNvSpPr>
            <a:spLocks noGrp="1"/>
          </p:cNvSpPr>
          <p:nvPr>
            <p:ph type="title"/>
          </p:nvPr>
        </p:nvSpPr>
        <p:spPr/>
        <p:txBody>
          <a:bodyPr/>
          <a:lstStyle/>
          <a:p>
            <a:r>
              <a:rPr lang="en-US" dirty="0"/>
              <a:t>Mechanism</a:t>
            </a:r>
          </a:p>
        </p:txBody>
      </p:sp>
      <p:sp>
        <p:nvSpPr>
          <p:cNvPr id="3" name="Content Placeholder 2">
            <a:extLst>
              <a:ext uri="{FF2B5EF4-FFF2-40B4-BE49-F238E27FC236}">
                <a16:creationId xmlns:a16="http://schemas.microsoft.com/office/drawing/2014/main" id="{271F95B7-0C9F-B577-33B0-897A784969D4}"/>
              </a:ext>
            </a:extLst>
          </p:cNvPr>
          <p:cNvSpPr>
            <a:spLocks noGrp="1"/>
          </p:cNvSpPr>
          <p:nvPr>
            <p:ph sz="half" idx="1"/>
          </p:nvPr>
        </p:nvSpPr>
        <p:spPr>
          <a:xfrm>
            <a:off x="609599" y="1600201"/>
            <a:ext cx="4493741" cy="4865910"/>
          </a:xfrm>
        </p:spPr>
        <p:txBody>
          <a:bodyPr>
            <a:normAutofit fontScale="85000" lnSpcReduction="20000"/>
          </a:bodyPr>
          <a:lstStyle/>
          <a:p>
            <a:r>
              <a:rPr lang="en-US" dirty="0"/>
              <a:t>The call to print is controlled by the method dispatch function in the generic function print().</a:t>
            </a:r>
          </a:p>
          <a:p>
            <a:r>
              <a:rPr lang="en-US" dirty="0"/>
              <a:t>Because the class attribute on the s2 object is a vector with two values, it takes the first value “postgrad” and searches for the function </a:t>
            </a:r>
            <a:r>
              <a:rPr lang="en-US" dirty="0" err="1">
                <a:solidFill>
                  <a:srgbClr val="0432FF"/>
                </a:solidFill>
              </a:rPr>
              <a:t>print.postgrad</a:t>
            </a:r>
            <a:r>
              <a:rPr lang="en-US" dirty="0">
                <a:solidFill>
                  <a:srgbClr val="0432FF"/>
                </a:solidFill>
              </a:rPr>
              <a:t>().</a:t>
            </a:r>
          </a:p>
          <a:p>
            <a:r>
              <a:rPr lang="en-US" dirty="0"/>
              <a:t>Because that function does not yet exist, it then moves to the superclass “student” and searches for the function </a:t>
            </a:r>
            <a:r>
              <a:rPr lang="en-US" dirty="0" err="1">
                <a:solidFill>
                  <a:srgbClr val="0432FF"/>
                </a:solidFill>
              </a:rPr>
              <a:t>print.student</a:t>
            </a:r>
            <a:r>
              <a:rPr lang="en-US" dirty="0">
                <a:solidFill>
                  <a:srgbClr val="0432FF"/>
                </a:solidFill>
              </a:rPr>
              <a:t>(), </a:t>
            </a:r>
            <a:r>
              <a:rPr lang="en-US" dirty="0"/>
              <a:t>finds it, and calls it</a:t>
            </a:r>
          </a:p>
          <a:p>
            <a:endParaRPr lang="en-US" dirty="0"/>
          </a:p>
        </p:txBody>
      </p:sp>
      <p:sp>
        <p:nvSpPr>
          <p:cNvPr id="5" name="Slide Number Placeholder 4">
            <a:extLst>
              <a:ext uri="{FF2B5EF4-FFF2-40B4-BE49-F238E27FC236}">
                <a16:creationId xmlns:a16="http://schemas.microsoft.com/office/drawing/2014/main" id="{D2430A18-48DB-4A3E-7862-18059D8E3465}"/>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6" name="Picture 5">
            <a:extLst>
              <a:ext uri="{FF2B5EF4-FFF2-40B4-BE49-F238E27FC236}">
                <a16:creationId xmlns:a16="http://schemas.microsoft.com/office/drawing/2014/main" id="{17C8DDC9-8DB6-B235-DDF5-5140CBC50EEA}"/>
              </a:ext>
            </a:extLst>
          </p:cNvPr>
          <p:cNvPicPr>
            <a:picLocks noChangeAspect="1"/>
          </p:cNvPicPr>
          <p:nvPr/>
        </p:nvPicPr>
        <p:blipFill>
          <a:blip r:embed="rId2"/>
          <a:srcRect r="17780"/>
          <a:stretch/>
        </p:blipFill>
        <p:spPr>
          <a:xfrm>
            <a:off x="5349661" y="3533896"/>
            <a:ext cx="6390391" cy="896815"/>
          </a:xfrm>
          <a:prstGeom prst="rect">
            <a:avLst/>
          </a:prstGeom>
        </p:spPr>
      </p:pic>
      <p:pic>
        <p:nvPicPr>
          <p:cNvPr id="8" name="Picture 7">
            <a:extLst>
              <a:ext uri="{FF2B5EF4-FFF2-40B4-BE49-F238E27FC236}">
                <a16:creationId xmlns:a16="http://schemas.microsoft.com/office/drawing/2014/main" id="{AAA72E55-B8A2-3C11-D0A5-D5CD28FF98E0}"/>
              </a:ext>
            </a:extLst>
          </p:cNvPr>
          <p:cNvPicPr>
            <a:picLocks noChangeAspect="1"/>
          </p:cNvPicPr>
          <p:nvPr/>
        </p:nvPicPr>
        <p:blipFill>
          <a:blip r:embed="rId3"/>
          <a:srcRect r="17781"/>
          <a:stretch/>
        </p:blipFill>
        <p:spPr>
          <a:xfrm>
            <a:off x="5349662" y="4685821"/>
            <a:ext cx="6390391" cy="628365"/>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1F1FB6DE-3F6B-EBEF-93C9-8F056C7A07B6}"/>
              </a:ext>
            </a:extLst>
          </p:cNvPr>
          <p:cNvPicPr>
            <a:picLocks noChangeAspect="1"/>
          </p:cNvPicPr>
          <p:nvPr/>
        </p:nvPicPr>
        <p:blipFill>
          <a:blip r:embed="rId4"/>
          <a:srcRect t="48655" r="5536" b="21584"/>
          <a:stretch/>
        </p:blipFill>
        <p:spPr>
          <a:xfrm>
            <a:off x="5349661" y="2569563"/>
            <a:ext cx="6390391" cy="715994"/>
          </a:xfrm>
          <a:prstGeom prst="rect">
            <a:avLst/>
          </a:prstGeom>
        </p:spPr>
      </p:pic>
    </p:spTree>
    <p:extLst>
      <p:ext uri="{BB962C8B-B14F-4D97-AF65-F5344CB8AC3E}">
        <p14:creationId xmlns:p14="http://schemas.microsoft.com/office/powerpoint/2010/main" val="218066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0A5E-5605-1963-8383-4645901791E6}"/>
              </a:ext>
            </a:extLst>
          </p:cNvPr>
          <p:cNvSpPr>
            <a:spLocks noGrp="1"/>
          </p:cNvSpPr>
          <p:nvPr>
            <p:ph type="title"/>
          </p:nvPr>
        </p:nvSpPr>
        <p:spPr/>
        <p:txBody>
          <a:bodyPr/>
          <a:lstStyle/>
          <a:p>
            <a:r>
              <a:rPr lang="en-US" dirty="0"/>
              <a:t>Adding a new method</a:t>
            </a:r>
          </a:p>
        </p:txBody>
      </p:sp>
      <p:sp>
        <p:nvSpPr>
          <p:cNvPr id="3" name="Slide Number Placeholder 2">
            <a:extLst>
              <a:ext uri="{FF2B5EF4-FFF2-40B4-BE49-F238E27FC236}">
                <a16:creationId xmlns:a16="http://schemas.microsoft.com/office/drawing/2014/main" id="{B985E452-E71E-FC04-C2D5-8FDBA624D12A}"/>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6DEE2267-DCCE-E891-0DD6-08EF6EF7AB4A}"/>
              </a:ext>
            </a:extLst>
          </p:cNvPr>
          <p:cNvPicPr>
            <a:picLocks noChangeAspect="1"/>
          </p:cNvPicPr>
          <p:nvPr/>
        </p:nvPicPr>
        <p:blipFill>
          <a:blip r:embed="rId2"/>
          <a:stretch>
            <a:fillRect/>
          </a:stretch>
        </p:blipFill>
        <p:spPr>
          <a:xfrm>
            <a:off x="609600" y="1717073"/>
            <a:ext cx="10521617" cy="3794039"/>
          </a:xfrm>
          <a:prstGeom prst="rect">
            <a:avLst/>
          </a:prstGeom>
        </p:spPr>
      </p:pic>
    </p:spTree>
    <p:extLst>
      <p:ext uri="{BB962C8B-B14F-4D97-AF65-F5344CB8AC3E}">
        <p14:creationId xmlns:p14="http://schemas.microsoft.com/office/powerpoint/2010/main" val="1121035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4B72-AFA8-7947-322F-6AFD9D21AAF3}"/>
              </a:ext>
            </a:extLst>
          </p:cNvPr>
          <p:cNvSpPr>
            <a:spLocks noGrp="1"/>
          </p:cNvSpPr>
          <p:nvPr>
            <p:ph type="title"/>
          </p:nvPr>
        </p:nvSpPr>
        <p:spPr/>
        <p:txBody>
          <a:bodyPr/>
          <a:lstStyle/>
          <a:p>
            <a:r>
              <a:rPr lang="en-US" dirty="0"/>
              <a:t>Chapter 6  Recap</a:t>
            </a:r>
          </a:p>
        </p:txBody>
      </p:sp>
      <p:sp>
        <p:nvSpPr>
          <p:cNvPr id="3" name="Content Placeholder 2">
            <a:extLst>
              <a:ext uri="{FF2B5EF4-FFF2-40B4-BE49-F238E27FC236}">
                <a16:creationId xmlns:a16="http://schemas.microsoft.com/office/drawing/2014/main" id="{BF19926F-8E03-4F65-90AB-8C1E2879548C}"/>
              </a:ext>
            </a:extLst>
          </p:cNvPr>
          <p:cNvSpPr>
            <a:spLocks noGrp="1"/>
          </p:cNvSpPr>
          <p:nvPr>
            <p:ph sz="half" idx="1"/>
          </p:nvPr>
        </p:nvSpPr>
        <p:spPr>
          <a:xfrm>
            <a:off x="609599" y="1600201"/>
            <a:ext cx="5931877" cy="4525963"/>
          </a:xfrm>
        </p:spPr>
        <p:txBody>
          <a:bodyPr>
            <a:normAutofit fontScale="92500"/>
          </a:bodyPr>
          <a:lstStyle/>
          <a:p>
            <a:r>
              <a:rPr lang="en-US" dirty="0"/>
              <a:t>Base objects </a:t>
            </a:r>
          </a:p>
          <a:p>
            <a:r>
              <a:rPr lang="en-US" dirty="0"/>
              <a:t>Attributes, key 3: names, dim, and class</a:t>
            </a:r>
          </a:p>
          <a:p>
            <a:r>
              <a:rPr lang="en-US" dirty="0"/>
              <a:t>Defining a class</a:t>
            </a:r>
          </a:p>
          <a:p>
            <a:r>
              <a:rPr lang="en-US" dirty="0"/>
              <a:t>Generic functions and methods</a:t>
            </a:r>
          </a:p>
          <a:p>
            <a:r>
              <a:rPr lang="en-US" dirty="0"/>
              <a:t>Method dispatch and polymorphism</a:t>
            </a:r>
          </a:p>
          <a:p>
            <a:r>
              <a:rPr lang="en-US" dirty="0"/>
              <a:t>Inheritance</a:t>
            </a:r>
          </a:p>
          <a:p>
            <a:r>
              <a:rPr lang="en-US" dirty="0"/>
              <a:t>Next Challenge: </a:t>
            </a:r>
            <a:r>
              <a:rPr lang="en-US" i="1" dirty="0">
                <a:solidFill>
                  <a:srgbClr val="0432FF"/>
                </a:solidFill>
              </a:rPr>
              <a:t>extending the </a:t>
            </a:r>
            <a:r>
              <a:rPr lang="en-US" i="1" dirty="0" err="1">
                <a:solidFill>
                  <a:srgbClr val="0432FF"/>
                </a:solidFill>
              </a:rPr>
              <a:t>lm</a:t>
            </a:r>
            <a:r>
              <a:rPr lang="en-US" i="1" dirty="0">
                <a:solidFill>
                  <a:srgbClr val="0432FF"/>
                </a:solidFill>
              </a:rPr>
              <a:t> class</a:t>
            </a:r>
          </a:p>
          <a:p>
            <a:r>
              <a:rPr lang="en-US" dirty="0"/>
              <a:t>Next Topic: </a:t>
            </a:r>
            <a:r>
              <a:rPr lang="en-US" i="1" dirty="0">
                <a:solidFill>
                  <a:srgbClr val="0432FF"/>
                </a:solidFill>
              </a:rPr>
              <a:t>The </a:t>
            </a:r>
            <a:r>
              <a:rPr lang="en-US" i="1" dirty="0" err="1">
                <a:solidFill>
                  <a:srgbClr val="0432FF"/>
                </a:solidFill>
              </a:rPr>
              <a:t>tidyverse</a:t>
            </a:r>
            <a:endParaRPr lang="en-US" i="1" dirty="0">
              <a:solidFill>
                <a:srgbClr val="0432FF"/>
              </a:solidFill>
            </a:endParaRPr>
          </a:p>
        </p:txBody>
      </p:sp>
      <p:sp>
        <p:nvSpPr>
          <p:cNvPr id="5" name="Slide Number Placeholder 4">
            <a:extLst>
              <a:ext uri="{FF2B5EF4-FFF2-40B4-BE49-F238E27FC236}">
                <a16:creationId xmlns:a16="http://schemas.microsoft.com/office/drawing/2014/main" id="{FCB28419-46B4-C2DE-4342-E624F8DA596E}"/>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6" name="Picture 5">
            <a:extLst>
              <a:ext uri="{FF2B5EF4-FFF2-40B4-BE49-F238E27FC236}">
                <a16:creationId xmlns:a16="http://schemas.microsoft.com/office/drawing/2014/main" id="{05006305-C81D-F719-1E0E-6F3F4793B7D9}"/>
              </a:ext>
            </a:extLst>
          </p:cNvPr>
          <p:cNvPicPr>
            <a:picLocks noChangeAspect="1"/>
          </p:cNvPicPr>
          <p:nvPr/>
        </p:nvPicPr>
        <p:blipFill>
          <a:blip r:embed="rId2"/>
          <a:stretch>
            <a:fillRect/>
          </a:stretch>
        </p:blipFill>
        <p:spPr>
          <a:xfrm>
            <a:off x="6305596" y="1090468"/>
            <a:ext cx="5778500" cy="4483100"/>
          </a:xfrm>
          <a:prstGeom prst="rect">
            <a:avLst/>
          </a:prstGeom>
        </p:spPr>
      </p:pic>
    </p:spTree>
    <p:extLst>
      <p:ext uri="{BB962C8B-B14F-4D97-AF65-F5344CB8AC3E}">
        <p14:creationId xmlns:p14="http://schemas.microsoft.com/office/powerpoint/2010/main" val="2028568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024F-46E1-BF6B-CEA6-9F320974E458}"/>
              </a:ext>
            </a:extLst>
          </p:cNvPr>
          <p:cNvSpPr>
            <a:spLocks noGrp="1"/>
          </p:cNvSpPr>
          <p:nvPr>
            <p:ph type="title"/>
          </p:nvPr>
        </p:nvSpPr>
        <p:spPr/>
        <p:txBody>
          <a:bodyPr/>
          <a:lstStyle/>
          <a:p>
            <a:r>
              <a:rPr lang="en-US" b="1" dirty="0">
                <a:solidFill>
                  <a:srgbClr val="00B050"/>
                </a:solidFill>
              </a:rPr>
              <a:t>Challenge 6.3</a:t>
            </a:r>
          </a:p>
        </p:txBody>
      </p:sp>
      <p:sp>
        <p:nvSpPr>
          <p:cNvPr id="3" name="Slide Number Placeholder 2">
            <a:extLst>
              <a:ext uri="{FF2B5EF4-FFF2-40B4-BE49-F238E27FC236}">
                <a16:creationId xmlns:a16="http://schemas.microsoft.com/office/drawing/2014/main" id="{362B7579-9F39-70BD-9185-42B7492B9941}"/>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8" name="Picture 7">
            <a:extLst>
              <a:ext uri="{FF2B5EF4-FFF2-40B4-BE49-F238E27FC236}">
                <a16:creationId xmlns:a16="http://schemas.microsoft.com/office/drawing/2014/main" id="{23820B3F-6E33-03DF-D797-3427D0529AF9}"/>
              </a:ext>
            </a:extLst>
          </p:cNvPr>
          <p:cNvPicPr>
            <a:picLocks noChangeAspect="1"/>
          </p:cNvPicPr>
          <p:nvPr/>
        </p:nvPicPr>
        <p:blipFill>
          <a:blip r:embed="rId2"/>
          <a:srcRect l="4791"/>
          <a:stretch/>
        </p:blipFill>
        <p:spPr>
          <a:xfrm>
            <a:off x="0" y="1727200"/>
            <a:ext cx="7400064" cy="34036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4989DB03-8C05-DB81-CA95-AA0259E64101}"/>
              </a:ext>
            </a:extLst>
          </p:cNvPr>
          <p:cNvPicPr>
            <a:picLocks noChangeAspect="1"/>
          </p:cNvPicPr>
          <p:nvPr/>
        </p:nvPicPr>
        <p:blipFill>
          <a:blip r:embed="rId3"/>
          <a:stretch>
            <a:fillRect/>
          </a:stretch>
        </p:blipFill>
        <p:spPr>
          <a:xfrm>
            <a:off x="7105135" y="1417638"/>
            <a:ext cx="4978961" cy="4929542"/>
          </a:xfrm>
          <a:prstGeom prst="rect">
            <a:avLst/>
          </a:prstGeom>
        </p:spPr>
      </p:pic>
    </p:spTree>
    <p:extLst>
      <p:ext uri="{BB962C8B-B14F-4D97-AF65-F5344CB8AC3E}">
        <p14:creationId xmlns:p14="http://schemas.microsoft.com/office/powerpoint/2010/main" val="18301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27BC-5BCB-9002-9BE0-5361416B6981}"/>
              </a:ext>
            </a:extLst>
          </p:cNvPr>
          <p:cNvSpPr>
            <a:spLocks noGrp="1"/>
          </p:cNvSpPr>
          <p:nvPr>
            <p:ph type="title"/>
          </p:nvPr>
        </p:nvSpPr>
        <p:spPr/>
        <p:txBody>
          <a:bodyPr/>
          <a:lstStyle/>
          <a:p>
            <a:r>
              <a:rPr lang="en-US" dirty="0"/>
              <a:t>How is this happening?</a:t>
            </a:r>
          </a:p>
        </p:txBody>
      </p:sp>
      <p:sp>
        <p:nvSpPr>
          <p:cNvPr id="3" name="Content Placeholder 2">
            <a:extLst>
              <a:ext uri="{FF2B5EF4-FFF2-40B4-BE49-F238E27FC236}">
                <a16:creationId xmlns:a16="http://schemas.microsoft.com/office/drawing/2014/main" id="{27064FE2-0AA8-4E9B-DB1A-AD195074AE78}"/>
              </a:ext>
            </a:extLst>
          </p:cNvPr>
          <p:cNvSpPr>
            <a:spLocks noGrp="1"/>
          </p:cNvSpPr>
          <p:nvPr>
            <p:ph sz="half" idx="1"/>
          </p:nvPr>
        </p:nvSpPr>
        <p:spPr>
          <a:xfrm>
            <a:off x="487580" y="1417639"/>
            <a:ext cx="5506820" cy="4958448"/>
          </a:xfrm>
        </p:spPr>
        <p:txBody>
          <a:bodyPr>
            <a:normAutofit fontScale="85000" lnSpcReduction="20000"/>
          </a:bodyPr>
          <a:lstStyle/>
          <a:p>
            <a:r>
              <a:rPr lang="en-US" dirty="0"/>
              <a:t>In both cases, we call the function </a:t>
            </a:r>
            <a:r>
              <a:rPr lang="en-US" dirty="0">
                <a:solidFill>
                  <a:srgbClr val="0432FF"/>
                </a:solidFill>
              </a:rPr>
              <a:t>summary()</a:t>
            </a:r>
          </a:p>
          <a:p>
            <a:r>
              <a:rPr lang="en-US" dirty="0"/>
              <a:t>However, depending on the variable that is passed to </a:t>
            </a:r>
            <a:r>
              <a:rPr lang="en-US" dirty="0">
                <a:solidFill>
                  <a:srgbClr val="0432FF"/>
                </a:solidFill>
              </a:rPr>
              <a:t>summary(), </a:t>
            </a:r>
            <a:r>
              <a:rPr lang="en-US" dirty="0"/>
              <a:t>a different result is returned.</a:t>
            </a:r>
          </a:p>
          <a:p>
            <a:r>
              <a:rPr lang="en-US" dirty="0"/>
              <a:t>To achieve this, R uses a mechanism known as polymorphism, and this is a common feature of object oriented programming languages.</a:t>
            </a:r>
          </a:p>
          <a:p>
            <a:r>
              <a:rPr lang="en-US" dirty="0"/>
              <a:t>Polymorphism means that the same function call leads to different operations for objects of different classes (</a:t>
            </a:r>
            <a:r>
              <a:rPr lang="en-US" dirty="0" err="1"/>
              <a:t>Matloff</a:t>
            </a:r>
            <a:r>
              <a:rPr lang="en-US" dirty="0"/>
              <a:t>, 2011).</a:t>
            </a:r>
          </a:p>
          <a:p>
            <a:r>
              <a:rPr lang="en-US" dirty="0"/>
              <a:t>In effect, R decides “behind the scenes” which method to call.</a:t>
            </a:r>
          </a:p>
        </p:txBody>
      </p:sp>
      <p:sp>
        <p:nvSpPr>
          <p:cNvPr id="5" name="Slide Number Placeholder 4">
            <a:extLst>
              <a:ext uri="{FF2B5EF4-FFF2-40B4-BE49-F238E27FC236}">
                <a16:creationId xmlns:a16="http://schemas.microsoft.com/office/drawing/2014/main" id="{A2AF5EDC-EB15-A3CE-BA19-86380B9C0989}"/>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6E7A86E7-4EA9-A280-C8EB-D30C3E8BF842}"/>
              </a:ext>
            </a:extLst>
          </p:cNvPr>
          <p:cNvPicPr>
            <a:picLocks noChangeAspect="1"/>
          </p:cNvPicPr>
          <p:nvPr/>
        </p:nvPicPr>
        <p:blipFill>
          <a:blip r:embed="rId2"/>
          <a:srcRect r="27270" b="70189"/>
          <a:stretch/>
        </p:blipFill>
        <p:spPr>
          <a:xfrm>
            <a:off x="6047566" y="1612119"/>
            <a:ext cx="5819404" cy="168808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D4DA1D6-FE17-22DD-4461-0540F0545DA5}"/>
              </a:ext>
            </a:extLst>
          </p:cNvPr>
          <p:cNvPicPr>
            <a:picLocks noChangeAspect="1"/>
          </p:cNvPicPr>
          <p:nvPr/>
        </p:nvPicPr>
        <p:blipFill>
          <a:blip r:embed="rId3"/>
          <a:stretch>
            <a:fillRect/>
          </a:stretch>
        </p:blipFill>
        <p:spPr>
          <a:xfrm>
            <a:off x="6096000" y="3557796"/>
            <a:ext cx="5770970" cy="2440459"/>
          </a:xfrm>
          <a:prstGeom prst="rect">
            <a:avLst/>
          </a:prstGeom>
        </p:spPr>
      </p:pic>
    </p:spTree>
    <p:extLst>
      <p:ext uri="{BB962C8B-B14F-4D97-AF65-F5344CB8AC3E}">
        <p14:creationId xmlns:p14="http://schemas.microsoft.com/office/powerpoint/2010/main" val="48150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94EA-ED4D-A7BE-124A-70FB08AD9F72}"/>
              </a:ext>
            </a:extLst>
          </p:cNvPr>
          <p:cNvSpPr>
            <a:spLocks noGrp="1"/>
          </p:cNvSpPr>
          <p:nvPr>
            <p:ph type="title"/>
          </p:nvPr>
        </p:nvSpPr>
        <p:spPr/>
        <p:txBody>
          <a:bodyPr/>
          <a:lstStyle/>
          <a:p>
            <a:r>
              <a:rPr lang="en-US" dirty="0"/>
              <a:t>Objects – 2 main types (Wickham 2019)</a:t>
            </a:r>
          </a:p>
        </p:txBody>
      </p:sp>
      <p:sp>
        <p:nvSpPr>
          <p:cNvPr id="3" name="Content Placeholder 2">
            <a:extLst>
              <a:ext uri="{FF2B5EF4-FFF2-40B4-BE49-F238E27FC236}">
                <a16:creationId xmlns:a16="http://schemas.microsoft.com/office/drawing/2014/main" id="{35706509-95BB-DC7B-5754-B868EC913A9F}"/>
              </a:ext>
            </a:extLst>
          </p:cNvPr>
          <p:cNvSpPr>
            <a:spLocks noGrp="1"/>
          </p:cNvSpPr>
          <p:nvPr>
            <p:ph sz="half" idx="1"/>
          </p:nvPr>
        </p:nvSpPr>
        <p:spPr/>
        <p:txBody>
          <a:bodyPr/>
          <a:lstStyle/>
          <a:p>
            <a:r>
              <a:rPr lang="en-US" dirty="0"/>
              <a:t>“Everything that exists in R is an object” – John Chambers</a:t>
            </a:r>
          </a:p>
          <a:p>
            <a:r>
              <a:rPr lang="en-US" dirty="0"/>
              <a:t>Base objects (also known as base types), were originally part of R (25 types), included atomic vectors (character, logical, integer and double), lists, functions, environments.</a:t>
            </a:r>
          </a:p>
          <a:p>
            <a:r>
              <a:rPr lang="en-US" dirty="0"/>
              <a:t>S3 objects (object oriented)</a:t>
            </a:r>
          </a:p>
        </p:txBody>
      </p:sp>
      <p:sp>
        <p:nvSpPr>
          <p:cNvPr id="5" name="Slide Number Placeholder 4">
            <a:extLst>
              <a:ext uri="{FF2B5EF4-FFF2-40B4-BE49-F238E27FC236}">
                <a16:creationId xmlns:a16="http://schemas.microsoft.com/office/drawing/2014/main" id="{29A6A5C7-348E-F484-C837-BA9BAD59150F}"/>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10" name="Content Placeholder 6" descr="A screenshot of a computer code&#10;&#10;Description automatically generated">
            <a:extLst>
              <a:ext uri="{FF2B5EF4-FFF2-40B4-BE49-F238E27FC236}">
                <a16:creationId xmlns:a16="http://schemas.microsoft.com/office/drawing/2014/main" id="{4621D9A1-E093-DEF6-49B8-4A5576747ECE}"/>
              </a:ext>
            </a:extLst>
          </p:cNvPr>
          <p:cNvPicPr>
            <a:picLocks noGrp="1" noChangeAspect="1"/>
          </p:cNvPicPr>
          <p:nvPr>
            <p:ph sz="half" idx="2"/>
          </p:nvPr>
        </p:nvPicPr>
        <p:blipFill>
          <a:blip r:embed="rId3"/>
          <a:stretch>
            <a:fillRect/>
          </a:stretch>
        </p:blipFill>
        <p:spPr>
          <a:xfrm>
            <a:off x="6872246" y="1865870"/>
            <a:ext cx="3467100" cy="2895600"/>
          </a:xfrm>
        </p:spPr>
      </p:pic>
    </p:spTree>
    <p:extLst>
      <p:ext uri="{BB962C8B-B14F-4D97-AF65-F5344CB8AC3E}">
        <p14:creationId xmlns:p14="http://schemas.microsoft.com/office/powerpoint/2010/main" val="3347566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B86B-A5BB-A0BC-D797-79E7B51C5582}"/>
              </a:ext>
            </a:extLst>
          </p:cNvPr>
          <p:cNvSpPr>
            <a:spLocks noGrp="1"/>
          </p:cNvSpPr>
          <p:nvPr>
            <p:ph type="title"/>
          </p:nvPr>
        </p:nvSpPr>
        <p:spPr/>
        <p:txBody>
          <a:bodyPr/>
          <a:lstStyle/>
          <a:p>
            <a:r>
              <a:rPr lang="en-US" dirty="0"/>
              <a:t>Attributes</a:t>
            </a:r>
          </a:p>
        </p:txBody>
      </p:sp>
      <p:sp>
        <p:nvSpPr>
          <p:cNvPr id="3" name="Content Placeholder 2">
            <a:extLst>
              <a:ext uri="{FF2B5EF4-FFF2-40B4-BE49-F238E27FC236}">
                <a16:creationId xmlns:a16="http://schemas.microsoft.com/office/drawing/2014/main" id="{E38AF721-7C7A-0D1C-C106-3BC5911A4D3F}"/>
              </a:ext>
            </a:extLst>
          </p:cNvPr>
          <p:cNvSpPr>
            <a:spLocks noGrp="1"/>
          </p:cNvSpPr>
          <p:nvPr>
            <p:ph sz="half" idx="1"/>
          </p:nvPr>
        </p:nvSpPr>
        <p:spPr>
          <a:xfrm>
            <a:off x="609600" y="1417638"/>
            <a:ext cx="5486400" cy="5048473"/>
          </a:xfrm>
        </p:spPr>
        <p:txBody>
          <a:bodyPr>
            <a:normAutofit fontScale="92500" lnSpcReduction="20000"/>
          </a:bodyPr>
          <a:lstStyle/>
          <a:p>
            <a:r>
              <a:rPr lang="en-US" dirty="0"/>
              <a:t>An attribute allows us to attach metadata to a base type such as an atomic vector or a list.</a:t>
            </a:r>
          </a:p>
          <a:p>
            <a:r>
              <a:rPr lang="en-US" dirty="0"/>
              <a:t>The function </a:t>
            </a:r>
            <a:r>
              <a:rPr lang="en-US" dirty="0" err="1">
                <a:solidFill>
                  <a:srgbClr val="0432FF"/>
                </a:solidFill>
              </a:rPr>
              <a:t>attr</a:t>
            </a:r>
            <a:r>
              <a:rPr lang="en-US" dirty="0">
                <a:solidFill>
                  <a:srgbClr val="0432FF"/>
                </a:solidFill>
              </a:rPr>
              <a:t>() </a:t>
            </a:r>
            <a:r>
              <a:rPr lang="en-US" dirty="0"/>
              <a:t>can be used to set an attribute, and the function </a:t>
            </a:r>
            <a:r>
              <a:rPr lang="en-US" dirty="0">
                <a:solidFill>
                  <a:srgbClr val="0432FF"/>
                </a:solidFill>
              </a:rPr>
              <a:t>attributes() </a:t>
            </a:r>
            <a:r>
              <a:rPr lang="en-US" dirty="0"/>
              <a:t>is used to retrieve all the attributes from an object.</a:t>
            </a:r>
          </a:p>
          <a:p>
            <a:r>
              <a:rPr lang="en-US" dirty="0"/>
              <a:t>R provides much flexibility for adding attributes to base types; for example, we can add an attribute called test to an atomic vector, and then retrieve that attribute.</a:t>
            </a:r>
          </a:p>
          <a:p>
            <a:r>
              <a:rPr lang="en-US" dirty="0"/>
              <a:t>There are 3 special attributes in R: names, dim, and class.</a:t>
            </a:r>
          </a:p>
        </p:txBody>
      </p:sp>
      <p:sp>
        <p:nvSpPr>
          <p:cNvPr id="5" name="Slide Number Placeholder 4">
            <a:extLst>
              <a:ext uri="{FF2B5EF4-FFF2-40B4-BE49-F238E27FC236}">
                <a16:creationId xmlns:a16="http://schemas.microsoft.com/office/drawing/2014/main" id="{105641F9-0FEF-B925-E3F2-C454E23BB4C3}"/>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9" name="Picture 8">
            <a:extLst>
              <a:ext uri="{FF2B5EF4-FFF2-40B4-BE49-F238E27FC236}">
                <a16:creationId xmlns:a16="http://schemas.microsoft.com/office/drawing/2014/main" id="{E2D459EE-C4E7-A30D-608F-9A581F5F0B1C}"/>
              </a:ext>
            </a:extLst>
          </p:cNvPr>
          <p:cNvPicPr>
            <a:picLocks noChangeAspect="1"/>
          </p:cNvPicPr>
          <p:nvPr/>
        </p:nvPicPr>
        <p:blipFill>
          <a:blip r:embed="rId2"/>
          <a:srcRect r="29400"/>
          <a:stretch/>
        </p:blipFill>
        <p:spPr>
          <a:xfrm>
            <a:off x="6358240" y="2219754"/>
            <a:ext cx="5589211" cy="2871230"/>
          </a:xfrm>
          <a:prstGeom prst="rect">
            <a:avLst/>
          </a:prstGeom>
        </p:spPr>
      </p:pic>
    </p:spTree>
    <p:extLst>
      <p:ext uri="{BB962C8B-B14F-4D97-AF65-F5344CB8AC3E}">
        <p14:creationId xmlns:p14="http://schemas.microsoft.com/office/powerpoint/2010/main" val="423478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3F6C-90A7-D84A-788D-8AD07D06B7AD}"/>
              </a:ext>
            </a:extLst>
          </p:cNvPr>
          <p:cNvSpPr>
            <a:spLocks noGrp="1"/>
          </p:cNvSpPr>
          <p:nvPr>
            <p:ph type="title"/>
          </p:nvPr>
        </p:nvSpPr>
        <p:spPr/>
        <p:txBody>
          <a:bodyPr/>
          <a:lstStyle/>
          <a:p>
            <a:r>
              <a:rPr lang="en-US" dirty="0"/>
              <a:t>(1) </a:t>
            </a:r>
            <a:r>
              <a:rPr lang="en-US" dirty="0">
                <a:solidFill>
                  <a:srgbClr val="0432FF"/>
                </a:solidFill>
              </a:rPr>
              <a:t>names</a:t>
            </a:r>
            <a:r>
              <a:rPr lang="en-US" dirty="0"/>
              <a:t> attribute</a:t>
            </a:r>
          </a:p>
        </p:txBody>
      </p:sp>
      <p:sp>
        <p:nvSpPr>
          <p:cNvPr id="3" name="Content Placeholder 2">
            <a:extLst>
              <a:ext uri="{FF2B5EF4-FFF2-40B4-BE49-F238E27FC236}">
                <a16:creationId xmlns:a16="http://schemas.microsoft.com/office/drawing/2014/main" id="{B1661A47-85B2-0913-1702-4B1C15D13B78}"/>
              </a:ext>
            </a:extLst>
          </p:cNvPr>
          <p:cNvSpPr>
            <a:spLocks noGrp="1"/>
          </p:cNvSpPr>
          <p:nvPr>
            <p:ph sz="half" idx="1"/>
          </p:nvPr>
        </p:nvSpPr>
        <p:spPr/>
        <p:txBody>
          <a:bodyPr>
            <a:normAutofit fontScale="92500" lnSpcReduction="20000"/>
          </a:bodyPr>
          <a:lstStyle/>
          <a:p>
            <a:r>
              <a:rPr lang="en-US" dirty="0"/>
              <a:t>The first special attribute (which we already have used) is names, which stores information on the element names in an atomic vector, list, or data frame. </a:t>
            </a:r>
          </a:p>
          <a:p>
            <a:r>
              <a:rPr lang="en-US" dirty="0"/>
              <a:t>Previously we used the function names() to set these values, but because names is a special attribute, we can achieve the same result by using the </a:t>
            </a:r>
            <a:r>
              <a:rPr lang="en-US" dirty="0" err="1">
                <a:solidFill>
                  <a:srgbClr val="0432FF"/>
                </a:solidFill>
              </a:rPr>
              <a:t>attr</a:t>
            </a:r>
            <a:r>
              <a:rPr lang="en-US" dirty="0">
                <a:solidFill>
                  <a:srgbClr val="0432FF"/>
                </a:solidFill>
              </a:rPr>
              <a:t>() </a:t>
            </a:r>
            <a:r>
              <a:rPr lang="en-US" dirty="0"/>
              <a:t>function. </a:t>
            </a:r>
          </a:p>
          <a:p>
            <a:r>
              <a:rPr lang="en-US" dirty="0"/>
              <a:t>Usually, using </a:t>
            </a:r>
            <a:r>
              <a:rPr lang="en-US" dirty="0" err="1">
                <a:solidFill>
                  <a:srgbClr val="0432FF"/>
                </a:solidFill>
              </a:rPr>
              <a:t>attr</a:t>
            </a:r>
            <a:r>
              <a:rPr lang="en-US" dirty="0">
                <a:solidFill>
                  <a:srgbClr val="0432FF"/>
                </a:solidFill>
              </a:rPr>
              <a:t>() </a:t>
            </a:r>
            <a:r>
              <a:rPr lang="en-US" dirty="0"/>
              <a:t>is not the best way to set vector names, and the function </a:t>
            </a:r>
            <a:r>
              <a:rPr lang="en-US" dirty="0">
                <a:solidFill>
                  <a:srgbClr val="0432FF"/>
                </a:solidFill>
              </a:rPr>
              <a:t>names() </a:t>
            </a:r>
            <a:r>
              <a:rPr lang="en-US" dirty="0"/>
              <a:t>is used instead. </a:t>
            </a:r>
          </a:p>
        </p:txBody>
      </p:sp>
      <p:sp>
        <p:nvSpPr>
          <p:cNvPr id="5" name="Slide Number Placeholder 4">
            <a:extLst>
              <a:ext uri="{FF2B5EF4-FFF2-40B4-BE49-F238E27FC236}">
                <a16:creationId xmlns:a16="http://schemas.microsoft.com/office/drawing/2014/main" id="{46DD3EC8-3D53-CD66-347C-6A41391BC7DD}"/>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7" name="Picture 6" descr="A screenshot of a computer&#10;&#10;Description automatically generated">
            <a:extLst>
              <a:ext uri="{FF2B5EF4-FFF2-40B4-BE49-F238E27FC236}">
                <a16:creationId xmlns:a16="http://schemas.microsoft.com/office/drawing/2014/main" id="{D92A2FA4-CDBF-3F1B-062A-359FFEABC4A3}"/>
              </a:ext>
            </a:extLst>
          </p:cNvPr>
          <p:cNvPicPr>
            <a:picLocks noChangeAspect="1"/>
          </p:cNvPicPr>
          <p:nvPr/>
        </p:nvPicPr>
        <p:blipFill>
          <a:blip r:embed="rId2"/>
          <a:srcRect r="18277"/>
          <a:stretch/>
        </p:blipFill>
        <p:spPr>
          <a:xfrm>
            <a:off x="6649308" y="2277762"/>
            <a:ext cx="4805405" cy="2895600"/>
          </a:xfrm>
          <a:prstGeom prst="rect">
            <a:avLst/>
          </a:prstGeom>
        </p:spPr>
      </p:pic>
    </p:spTree>
    <p:extLst>
      <p:ext uri="{BB962C8B-B14F-4D97-AF65-F5344CB8AC3E}">
        <p14:creationId xmlns:p14="http://schemas.microsoft.com/office/powerpoint/2010/main" val="310386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61E9-42A3-9BE5-5973-C244A47CC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B1143-68A1-030C-2AD0-A90A5C83003C}"/>
              </a:ext>
            </a:extLst>
          </p:cNvPr>
          <p:cNvSpPr>
            <a:spLocks noGrp="1"/>
          </p:cNvSpPr>
          <p:nvPr>
            <p:ph type="title"/>
          </p:nvPr>
        </p:nvSpPr>
        <p:spPr/>
        <p:txBody>
          <a:bodyPr/>
          <a:lstStyle/>
          <a:p>
            <a:r>
              <a:rPr lang="en-US" dirty="0"/>
              <a:t>(2) </a:t>
            </a:r>
            <a:r>
              <a:rPr lang="en-US" dirty="0">
                <a:solidFill>
                  <a:srgbClr val="0432FF"/>
                </a:solidFill>
              </a:rPr>
              <a:t>dim</a:t>
            </a:r>
            <a:r>
              <a:rPr lang="en-US" dirty="0"/>
              <a:t> attribute</a:t>
            </a:r>
          </a:p>
        </p:txBody>
      </p:sp>
      <p:sp>
        <p:nvSpPr>
          <p:cNvPr id="3" name="Content Placeholder 2">
            <a:extLst>
              <a:ext uri="{FF2B5EF4-FFF2-40B4-BE49-F238E27FC236}">
                <a16:creationId xmlns:a16="http://schemas.microsoft.com/office/drawing/2014/main" id="{22619842-30F9-504C-2475-59FB6450E9C0}"/>
              </a:ext>
            </a:extLst>
          </p:cNvPr>
          <p:cNvSpPr>
            <a:spLocks noGrp="1"/>
          </p:cNvSpPr>
          <p:nvPr>
            <p:ph sz="half" idx="1"/>
          </p:nvPr>
        </p:nvSpPr>
        <p:spPr/>
        <p:txBody>
          <a:bodyPr>
            <a:normAutofit lnSpcReduction="10000"/>
          </a:bodyPr>
          <a:lstStyle/>
          <a:p>
            <a:r>
              <a:rPr lang="en-US" dirty="0"/>
              <a:t>The second special attribute is </a:t>
            </a:r>
            <a:r>
              <a:rPr lang="en-US" dirty="0">
                <a:solidFill>
                  <a:srgbClr val="0432FF"/>
                </a:solidFill>
              </a:rPr>
              <a:t>dim</a:t>
            </a:r>
            <a:r>
              <a:rPr lang="en-US" dirty="0"/>
              <a:t>, and this is an integer vector that is used by R to convert a vector into a matrix or an array.</a:t>
            </a:r>
          </a:p>
          <a:p>
            <a:r>
              <a:rPr lang="en-US" dirty="0"/>
              <a:t>Notice that setting this attribute has a similar effect of creating a matrix. </a:t>
            </a:r>
          </a:p>
          <a:p>
            <a:r>
              <a:rPr lang="en-US" dirty="0"/>
              <a:t>Normally this mechanism is not used, and the matrix is created using the </a:t>
            </a:r>
            <a:r>
              <a:rPr lang="en-US" dirty="0">
                <a:solidFill>
                  <a:srgbClr val="0432FF"/>
                </a:solidFill>
              </a:rPr>
              <a:t>matrix() </a:t>
            </a:r>
            <a:r>
              <a:rPr lang="en-US" dirty="0"/>
              <a:t>function.</a:t>
            </a:r>
          </a:p>
        </p:txBody>
      </p:sp>
      <p:sp>
        <p:nvSpPr>
          <p:cNvPr id="5" name="Slide Number Placeholder 4">
            <a:extLst>
              <a:ext uri="{FF2B5EF4-FFF2-40B4-BE49-F238E27FC236}">
                <a16:creationId xmlns:a16="http://schemas.microsoft.com/office/drawing/2014/main" id="{1178044B-245C-15D0-07FD-309CA7BE879D}"/>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6" name="Picture 5" descr="A screenshot of a computer&#10;&#10;Description automatically generated">
            <a:extLst>
              <a:ext uri="{FF2B5EF4-FFF2-40B4-BE49-F238E27FC236}">
                <a16:creationId xmlns:a16="http://schemas.microsoft.com/office/drawing/2014/main" id="{158C81A8-4592-93A5-575B-BCD9D7ED93F0}"/>
              </a:ext>
            </a:extLst>
          </p:cNvPr>
          <p:cNvPicPr>
            <a:picLocks noChangeAspect="1"/>
          </p:cNvPicPr>
          <p:nvPr/>
        </p:nvPicPr>
        <p:blipFill>
          <a:blip r:embed="rId2"/>
          <a:stretch>
            <a:fillRect/>
          </a:stretch>
        </p:blipFill>
        <p:spPr>
          <a:xfrm>
            <a:off x="6346848" y="1417638"/>
            <a:ext cx="5737248" cy="4640236"/>
          </a:xfrm>
          <a:prstGeom prst="rect">
            <a:avLst/>
          </a:prstGeom>
        </p:spPr>
      </p:pic>
    </p:spTree>
    <p:extLst>
      <p:ext uri="{BB962C8B-B14F-4D97-AF65-F5344CB8AC3E}">
        <p14:creationId xmlns:p14="http://schemas.microsoft.com/office/powerpoint/2010/main" val="167734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F32E-99D8-115E-5F58-80D081F36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332A3-6EF0-20A3-EE59-3A272162619F}"/>
              </a:ext>
            </a:extLst>
          </p:cNvPr>
          <p:cNvSpPr>
            <a:spLocks noGrp="1"/>
          </p:cNvSpPr>
          <p:nvPr>
            <p:ph type="title"/>
          </p:nvPr>
        </p:nvSpPr>
        <p:spPr/>
        <p:txBody>
          <a:bodyPr/>
          <a:lstStyle/>
          <a:p>
            <a:r>
              <a:rPr lang="en-US" dirty="0"/>
              <a:t>(3) </a:t>
            </a:r>
            <a:r>
              <a:rPr lang="en-US" dirty="0">
                <a:solidFill>
                  <a:srgbClr val="0432FF"/>
                </a:solidFill>
              </a:rPr>
              <a:t>class</a:t>
            </a:r>
            <a:r>
              <a:rPr lang="en-US" dirty="0"/>
              <a:t> attribute</a:t>
            </a:r>
          </a:p>
        </p:txBody>
      </p:sp>
      <p:sp>
        <p:nvSpPr>
          <p:cNvPr id="3" name="Content Placeholder 2">
            <a:extLst>
              <a:ext uri="{FF2B5EF4-FFF2-40B4-BE49-F238E27FC236}">
                <a16:creationId xmlns:a16="http://schemas.microsoft.com/office/drawing/2014/main" id="{64037ABB-C76E-C8FC-D567-158E122D2B4C}"/>
              </a:ext>
            </a:extLst>
          </p:cNvPr>
          <p:cNvSpPr>
            <a:spLocks noGrp="1"/>
          </p:cNvSpPr>
          <p:nvPr>
            <p:ph sz="half" idx="1"/>
          </p:nvPr>
        </p:nvSpPr>
        <p:spPr/>
        <p:txBody>
          <a:bodyPr>
            <a:normAutofit fontScale="85000" lnSpcReduction="20000"/>
          </a:bodyPr>
          <a:lstStyle/>
          <a:p>
            <a:r>
              <a:rPr lang="en-US" dirty="0"/>
              <a:t>The third special attribute of base types is known as class, and this has a key role to play in the S3 object oriented system. </a:t>
            </a:r>
          </a:p>
          <a:p>
            <a:r>
              <a:rPr lang="en-US" dirty="0"/>
              <a:t>An S3 object is a base type with a defined class attribute.</a:t>
            </a:r>
          </a:p>
          <a:p>
            <a:r>
              <a:rPr lang="en-US" dirty="0"/>
              <a:t>The key point is that when the class attribute  (e.g. </a:t>
            </a:r>
            <a:r>
              <a:rPr lang="en-US" dirty="0" err="1"/>
              <a:t>data.frame</a:t>
            </a:r>
            <a:r>
              <a:rPr lang="en-US" dirty="0"/>
              <a:t>) is defined for a base type, R then views the object as an S3 object, and so can apply the mechanisms of S3 to this object. </a:t>
            </a:r>
          </a:p>
          <a:p>
            <a:r>
              <a:rPr lang="en-US" dirty="0"/>
              <a:t>The function class() can also be used to view the class attribute.</a:t>
            </a:r>
          </a:p>
        </p:txBody>
      </p:sp>
      <p:sp>
        <p:nvSpPr>
          <p:cNvPr id="5" name="Slide Number Placeholder 4">
            <a:extLst>
              <a:ext uri="{FF2B5EF4-FFF2-40B4-BE49-F238E27FC236}">
                <a16:creationId xmlns:a16="http://schemas.microsoft.com/office/drawing/2014/main" id="{15E86D30-BF14-8731-C36E-18579A71A282}"/>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B6875FCD-E9DC-E0CD-90F0-684300200D66}"/>
              </a:ext>
            </a:extLst>
          </p:cNvPr>
          <p:cNvPicPr>
            <a:picLocks noChangeAspect="1"/>
          </p:cNvPicPr>
          <p:nvPr/>
        </p:nvPicPr>
        <p:blipFill>
          <a:blip r:embed="rId2"/>
          <a:stretch>
            <a:fillRect/>
          </a:stretch>
        </p:blipFill>
        <p:spPr>
          <a:xfrm>
            <a:off x="6096000" y="2385198"/>
            <a:ext cx="5753100" cy="2260600"/>
          </a:xfrm>
          <a:prstGeom prst="rect">
            <a:avLst/>
          </a:prstGeom>
        </p:spPr>
      </p:pic>
    </p:spTree>
    <p:extLst>
      <p:ext uri="{BB962C8B-B14F-4D97-AF65-F5344CB8AC3E}">
        <p14:creationId xmlns:p14="http://schemas.microsoft.com/office/powerpoint/2010/main" val="1762285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D6EB-180F-0967-0ACF-09A82786747B}"/>
              </a:ext>
            </a:extLst>
          </p:cNvPr>
          <p:cNvSpPr>
            <a:spLocks noGrp="1"/>
          </p:cNvSpPr>
          <p:nvPr>
            <p:ph type="title"/>
          </p:nvPr>
        </p:nvSpPr>
        <p:spPr/>
        <p:txBody>
          <a:bodyPr/>
          <a:lstStyle/>
          <a:p>
            <a:r>
              <a:rPr lang="en-US" dirty="0"/>
              <a:t>Defining a class</a:t>
            </a:r>
          </a:p>
        </p:txBody>
      </p:sp>
      <p:sp>
        <p:nvSpPr>
          <p:cNvPr id="3" name="Content Placeholder 2">
            <a:extLst>
              <a:ext uri="{FF2B5EF4-FFF2-40B4-BE49-F238E27FC236}">
                <a16:creationId xmlns:a16="http://schemas.microsoft.com/office/drawing/2014/main" id="{A46DEF04-4B80-EBEE-12D4-D107E2CDB52A}"/>
              </a:ext>
            </a:extLst>
          </p:cNvPr>
          <p:cNvSpPr>
            <a:spLocks noGrp="1"/>
          </p:cNvSpPr>
          <p:nvPr>
            <p:ph sz="half" idx="1"/>
          </p:nvPr>
        </p:nvSpPr>
        <p:spPr/>
        <p:txBody>
          <a:bodyPr>
            <a:normAutofit lnSpcReduction="10000"/>
          </a:bodyPr>
          <a:lstStyle/>
          <a:p>
            <a:r>
              <a:rPr lang="en-US" dirty="0"/>
              <a:t>Unlike other object-oriented languages, S3 has no formal definition of a class</a:t>
            </a:r>
          </a:p>
          <a:p>
            <a:r>
              <a:rPr lang="en-US" dirty="0"/>
              <a:t>To make an object an instance of a class, the class attribute is set using the </a:t>
            </a:r>
            <a:r>
              <a:rPr lang="en-US" dirty="0">
                <a:solidFill>
                  <a:srgbClr val="0432FF"/>
                </a:solidFill>
              </a:rPr>
              <a:t>class() </a:t>
            </a:r>
            <a:r>
              <a:rPr lang="en-US" dirty="0"/>
              <a:t>function.</a:t>
            </a:r>
          </a:p>
          <a:p>
            <a:r>
              <a:rPr lang="en-US" dirty="0"/>
              <a:t>This attribute must be a character string, and it is recommended to use only letters and the character “_”</a:t>
            </a:r>
          </a:p>
        </p:txBody>
      </p:sp>
      <p:sp>
        <p:nvSpPr>
          <p:cNvPr id="5" name="Slide Number Placeholder 4">
            <a:extLst>
              <a:ext uri="{FF2B5EF4-FFF2-40B4-BE49-F238E27FC236}">
                <a16:creationId xmlns:a16="http://schemas.microsoft.com/office/drawing/2014/main" id="{07578FD2-6CE4-2F80-1487-E304BF9F6D72}"/>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11" name="Picture 10">
            <a:extLst>
              <a:ext uri="{FF2B5EF4-FFF2-40B4-BE49-F238E27FC236}">
                <a16:creationId xmlns:a16="http://schemas.microsoft.com/office/drawing/2014/main" id="{97732821-72F3-7907-156B-5A90F3D992F3}"/>
              </a:ext>
            </a:extLst>
          </p:cNvPr>
          <p:cNvPicPr>
            <a:picLocks noChangeAspect="1"/>
          </p:cNvPicPr>
          <p:nvPr/>
        </p:nvPicPr>
        <p:blipFill>
          <a:blip r:embed="rId2"/>
          <a:stretch>
            <a:fillRect/>
          </a:stretch>
        </p:blipFill>
        <p:spPr>
          <a:xfrm>
            <a:off x="6385951" y="1957779"/>
            <a:ext cx="5535573" cy="2774091"/>
          </a:xfrm>
          <a:prstGeom prst="rect">
            <a:avLst/>
          </a:prstGeom>
        </p:spPr>
      </p:pic>
    </p:spTree>
    <p:extLst>
      <p:ext uri="{BB962C8B-B14F-4D97-AF65-F5344CB8AC3E}">
        <p14:creationId xmlns:p14="http://schemas.microsoft.com/office/powerpoint/2010/main" val="3074114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33249</TotalTime>
  <Words>1914</Words>
  <Application>Microsoft Macintosh PowerPoint</Application>
  <PresentationFormat>Widescreen</PresentationFormat>
  <Paragraphs>147</Paragraphs>
  <Slides>29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PowerPoint Presentation</vt:lpstr>
      <vt:lpstr>Overview</vt:lpstr>
      <vt:lpstr>How is this happening?</vt:lpstr>
      <vt:lpstr>Objects – 2 main types (Wickham 2019)</vt:lpstr>
      <vt:lpstr>Attributes</vt:lpstr>
      <vt:lpstr>(1) names attribute</vt:lpstr>
      <vt:lpstr>(2) dim attribute</vt:lpstr>
      <vt:lpstr>(3) class attribute</vt:lpstr>
      <vt:lpstr>Defining a class</vt:lpstr>
      <vt:lpstr>Manipulating the class  attribute</vt:lpstr>
      <vt:lpstr>Removing the  class attribute</vt:lpstr>
      <vt:lpstr>Usually, we code a constructor function for S3 objects</vt:lpstr>
      <vt:lpstr>Summary</vt:lpstr>
      <vt:lpstr>The generic function approach</vt:lpstr>
      <vt:lpstr>The process (behind the scenes)</vt:lpstr>
      <vt:lpstr>Exploring other summary methods</vt:lpstr>
      <vt:lpstr>An overview of how polymorphism works</vt:lpstr>
      <vt:lpstr>Example 1: using an existing generic function</vt:lpstr>
      <vt:lpstr>Challenge 6.1</vt:lpstr>
      <vt:lpstr>Example 2: Custom-built generic functions</vt:lpstr>
      <vt:lpstr>Adding methods for account class</vt:lpstr>
      <vt:lpstr>Calling the methods</vt:lpstr>
      <vt:lpstr>Challenge 6.2</vt:lpstr>
      <vt:lpstr>Inheritance with S3</vt:lpstr>
      <vt:lpstr>The impact of inheritance</vt:lpstr>
      <vt:lpstr>Mechanism</vt:lpstr>
      <vt:lpstr>Adding a new method</vt:lpstr>
      <vt:lpstr>Chapter 6  Recap</vt:lpstr>
      <vt:lpstr>Challenge 6.3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572</cp:revision>
  <cp:lastPrinted>2020-11-24T11:26:30Z</cp:lastPrinted>
  <dcterms:created xsi:type="dcterms:W3CDTF">2016-06-27T07:49:28Z</dcterms:created>
  <dcterms:modified xsi:type="dcterms:W3CDTF">2024-11-06T19:43:03Z</dcterms:modified>
</cp:coreProperties>
</file>